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2" r:id="rId2"/>
    <p:sldId id="303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6" userDrawn="1">
          <p15:clr>
            <a:srgbClr val="A4A3A4"/>
          </p15:clr>
        </p15:guide>
        <p15:guide id="2" pos="6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3B5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48"/>
      </p:cViewPr>
      <p:guideLst>
        <p:guide orient="horz" pos="686"/>
        <p:guide pos="6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2F6F6-E1D4-48B8-96B8-B20B288EC724}" type="datetimeFigureOut">
              <a:rPr lang="en-MT" smtClean="0"/>
              <a:t>03/05/2023</a:t>
            </a:fld>
            <a:endParaRPr lang="en-M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CCA41-71F7-42BE-AC0E-9D920249DA23}" type="slidenum">
              <a:rPr lang="en-MT" smtClean="0"/>
              <a:t>‹#›</a:t>
            </a:fld>
            <a:endParaRPr lang="en-MT"/>
          </a:p>
        </p:txBody>
      </p:sp>
    </p:spTree>
    <p:extLst>
      <p:ext uri="{BB962C8B-B14F-4D97-AF65-F5344CB8AC3E}">
        <p14:creationId xmlns:p14="http://schemas.microsoft.com/office/powerpoint/2010/main" val="4193858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09C68-B5BC-4046-A416-3559249F3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Cabin" panose="020B08030502020200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C29567-E220-40EC-98C8-887B54F69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bin" panose="020B08030502020200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DD1E6-E590-4903-B559-3888F4D27A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AD3AA285-7650-47B9-962C-C7A702144DC0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8AEE3-8520-413E-963A-B5671661C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C5B18-6B08-4C56-A25E-4CC6533B8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0744F505-13C0-4533-B9BD-3D1BA823E14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91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B5ED5-B748-4CC6-96C3-88C0F1593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86E0AC-364D-4E35-A3AD-98B297981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bin" panose="020B0803050202020004" pitchFamily="34" charset="0"/>
              </a:defRPr>
            </a:lvl1pPr>
            <a:lvl2pPr>
              <a:defRPr>
                <a:latin typeface="Cabin" panose="020B0803050202020004" pitchFamily="34" charset="0"/>
              </a:defRPr>
            </a:lvl2pPr>
            <a:lvl3pPr>
              <a:defRPr>
                <a:latin typeface="Cabin" panose="020B0803050202020004" pitchFamily="34" charset="0"/>
              </a:defRPr>
            </a:lvl3pPr>
            <a:lvl4pPr>
              <a:defRPr>
                <a:latin typeface="Cabin" panose="020B0803050202020004" pitchFamily="34" charset="0"/>
              </a:defRPr>
            </a:lvl4pPr>
            <a:lvl5pPr>
              <a:defRPr>
                <a:latin typeface="Cabin" panose="020B08030502020200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FBBE8-5413-4655-8FE3-53820DE7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AD3AA285-7650-47B9-962C-C7A702144DC0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0E06B-A9CD-431D-833F-973A49A3E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B658C-16D9-4703-8A56-20702C7B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0744F505-13C0-4533-B9BD-3D1BA823E14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415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FA6189-9944-4177-91E1-1B70F0179E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213D22-66D5-461C-9133-126854790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Cabin" panose="020B0803050202020004" pitchFamily="34" charset="0"/>
              </a:defRPr>
            </a:lvl1pPr>
            <a:lvl2pPr>
              <a:defRPr>
                <a:latin typeface="Cabin" panose="020B0803050202020004" pitchFamily="34" charset="0"/>
              </a:defRPr>
            </a:lvl2pPr>
            <a:lvl3pPr>
              <a:defRPr>
                <a:latin typeface="Cabin" panose="020B0803050202020004" pitchFamily="34" charset="0"/>
              </a:defRPr>
            </a:lvl3pPr>
            <a:lvl4pPr>
              <a:defRPr>
                <a:latin typeface="Cabin" panose="020B0803050202020004" pitchFamily="34" charset="0"/>
              </a:defRPr>
            </a:lvl4pPr>
            <a:lvl5pPr>
              <a:defRPr>
                <a:latin typeface="Cabin" panose="020B08030502020200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606EA-6955-45E0-B9C5-319BBEC5D0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AD3AA285-7650-47B9-962C-C7A702144DC0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0ED98-6074-412F-933B-BAE1F62ED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F114C-596D-4349-B924-8CB909934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0744F505-13C0-4533-B9BD-3D1BA823E14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137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44" y="44834"/>
            <a:ext cx="10972800" cy="15553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755" y="1762743"/>
            <a:ext cx="5039364" cy="38857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22952" y="6273442"/>
            <a:ext cx="2844800" cy="365125"/>
          </a:xfrm>
          <a:prstGeom prst="rect">
            <a:avLst/>
          </a:prstGeom>
        </p:spPr>
        <p:txBody>
          <a:bodyPr/>
          <a:lstStyle/>
          <a:p>
            <a:fld id="{597D9F86-11A4-6544-A5EB-A8366BAE3F1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976999" y="1391904"/>
            <a:ext cx="728133" cy="45719"/>
          </a:xfrm>
          <a:prstGeom prst="rect">
            <a:avLst/>
          </a:prstGeom>
          <a:solidFill>
            <a:srgbClr val="B4A99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6453472" y="1762743"/>
            <a:ext cx="4953560" cy="38857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296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08ACF-2004-4166-A477-18651562E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Cabin" panose="020B08030502020200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99509-F420-45A9-9CE8-34E773703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bin" panose="020B0803050202020004" pitchFamily="34" charset="0"/>
              </a:defRPr>
            </a:lvl1pPr>
            <a:lvl2pPr>
              <a:defRPr>
                <a:solidFill>
                  <a:schemeClr val="bg1"/>
                </a:solidFill>
                <a:latin typeface="Cabin" panose="020B0803050202020004" pitchFamily="34" charset="0"/>
              </a:defRPr>
            </a:lvl2pPr>
            <a:lvl3pPr>
              <a:defRPr>
                <a:solidFill>
                  <a:schemeClr val="bg1"/>
                </a:solidFill>
                <a:latin typeface="Cabin" panose="020B0803050202020004" pitchFamily="34" charset="0"/>
              </a:defRPr>
            </a:lvl3pPr>
            <a:lvl4pPr>
              <a:defRPr>
                <a:solidFill>
                  <a:schemeClr val="bg1"/>
                </a:solidFill>
                <a:latin typeface="Cabin" panose="020B0803050202020004" pitchFamily="34" charset="0"/>
              </a:defRPr>
            </a:lvl4pPr>
            <a:lvl5pPr>
              <a:defRPr>
                <a:solidFill>
                  <a:schemeClr val="bg1"/>
                </a:solidFill>
                <a:latin typeface="Cabin" panose="020B08030502020200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7C908-8A5A-45B6-A294-70C73825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AD3AA285-7650-47B9-962C-C7A702144DC0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622A4-E3A2-4E13-9653-5A6B2ECA3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EEE49-9C32-49C1-AA84-4BFFB5799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0744F505-13C0-4533-B9BD-3D1BA823E14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15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41C07-BD20-4191-A247-10CC81315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Cabin" panose="020B08030502020200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F83BC-0355-4319-B67A-528D1A482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Cabin" panose="020B08030502020200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0C2E5-A966-4D2F-9248-F6081243CF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AD3AA285-7650-47B9-962C-C7A702144DC0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1FB03-84E5-4ED2-9148-4A1637D80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99C8B-306D-47E5-B996-95F8CCFD7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0744F505-13C0-4533-B9BD-3D1BA823E14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32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B6E81-3E6A-4064-97DC-A8A7901CF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E9B96-443A-4612-81CC-33C1C18B6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  <a:lvl2pPr>
              <a:defRPr>
                <a:latin typeface="Cabin" panose="020B0803050202020004" pitchFamily="34" charset="0"/>
              </a:defRPr>
            </a:lvl2pPr>
            <a:lvl3pPr>
              <a:defRPr>
                <a:latin typeface="Cabin" panose="020B0803050202020004" pitchFamily="34" charset="0"/>
              </a:defRPr>
            </a:lvl3pPr>
            <a:lvl4pPr>
              <a:defRPr>
                <a:latin typeface="Cabin" panose="020B0803050202020004" pitchFamily="34" charset="0"/>
              </a:defRPr>
            </a:lvl4pPr>
            <a:lvl5pPr>
              <a:defRPr>
                <a:latin typeface="Cabin" panose="020B08030502020200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7B9C43-DDAA-4CC2-83AE-741C17E3A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  <a:lvl2pPr>
              <a:defRPr>
                <a:latin typeface="Cabin" panose="020B0803050202020004" pitchFamily="34" charset="0"/>
              </a:defRPr>
            </a:lvl2pPr>
            <a:lvl3pPr>
              <a:defRPr>
                <a:latin typeface="Cabin" panose="020B0803050202020004" pitchFamily="34" charset="0"/>
              </a:defRPr>
            </a:lvl3pPr>
            <a:lvl4pPr>
              <a:defRPr>
                <a:latin typeface="Cabin" panose="020B0803050202020004" pitchFamily="34" charset="0"/>
              </a:defRPr>
            </a:lvl4pPr>
            <a:lvl5pPr>
              <a:defRPr>
                <a:latin typeface="Cabin" panose="020B08030502020200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EA908-32BF-48B6-9755-ECEEDDD46C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AD3AA285-7650-47B9-962C-C7A702144DC0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43119-6D84-4842-B6E4-01F30935B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7AEB2-C1B9-4EEF-8E79-633D07812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0744F505-13C0-4533-B9BD-3D1BA823E14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86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6A10D-09F8-4724-93BB-FACE29C47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DFAF0C-E610-42F8-BBCC-67B9F8247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bin" panose="020B08030502020200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43C0F-40CC-4539-B37C-1BB72E914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  <a:lvl2pPr>
              <a:defRPr>
                <a:latin typeface="Cabin" panose="020B0803050202020004" pitchFamily="34" charset="0"/>
              </a:defRPr>
            </a:lvl2pPr>
            <a:lvl3pPr>
              <a:defRPr>
                <a:latin typeface="Cabin" panose="020B0803050202020004" pitchFamily="34" charset="0"/>
              </a:defRPr>
            </a:lvl3pPr>
            <a:lvl4pPr>
              <a:defRPr>
                <a:latin typeface="Cabin" panose="020B0803050202020004" pitchFamily="34" charset="0"/>
              </a:defRPr>
            </a:lvl4pPr>
            <a:lvl5pPr>
              <a:defRPr>
                <a:latin typeface="Cabin" panose="020B08030502020200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1DFD19-058A-49B6-B636-18E0A315D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bin" panose="020B08030502020200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230340-CBBB-468A-BFC9-74A6DB7EF1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  <a:lvl2pPr>
              <a:defRPr>
                <a:latin typeface="Cabin" panose="020B0803050202020004" pitchFamily="34" charset="0"/>
              </a:defRPr>
            </a:lvl2pPr>
            <a:lvl3pPr>
              <a:defRPr>
                <a:latin typeface="Cabin" panose="020B0803050202020004" pitchFamily="34" charset="0"/>
              </a:defRPr>
            </a:lvl3pPr>
            <a:lvl4pPr>
              <a:defRPr>
                <a:latin typeface="Cabin" panose="020B0803050202020004" pitchFamily="34" charset="0"/>
              </a:defRPr>
            </a:lvl4pPr>
            <a:lvl5pPr>
              <a:defRPr>
                <a:latin typeface="Cabin" panose="020B08030502020200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079D34-36C9-4B84-ACB0-E07AFDFFAE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AD3AA285-7650-47B9-962C-C7A702144DC0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F8E07C-B2E9-4C8F-A18D-6FDA45E25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3340C1-4345-4BF4-A06F-E6233685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0744F505-13C0-4533-B9BD-3D1BA823E14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23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43FBA-86FF-4C05-BCDD-45F3E0380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2742FD-9FF3-4E7B-946D-1B7DE98FD0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AD3AA285-7650-47B9-962C-C7A702144DC0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2E5AE8-841C-4C45-BFC7-9EB4432D2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7F6BE8-1014-40CE-BA45-6103C3A70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0744F505-13C0-4533-B9BD-3D1BA823E14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66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EFBAF2-8190-494C-8618-9C5FBF637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AD3AA285-7650-47B9-962C-C7A702144DC0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1BD93-7033-4E3A-B553-FB12AA1FA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86AED-4BE2-4C32-AC0B-809820CBD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0744F505-13C0-4533-B9BD-3D1BA823E14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27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37703-7FD4-47E0-BEB0-6C3CF3C0E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abin" panose="020B08030502020200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212A3-19FE-41E4-B810-FCC449305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Cabin" panose="020B0803050202020004" pitchFamily="34" charset="0"/>
              </a:defRPr>
            </a:lvl1pPr>
            <a:lvl2pPr>
              <a:defRPr sz="2800">
                <a:latin typeface="Cabin" panose="020B0803050202020004" pitchFamily="34" charset="0"/>
              </a:defRPr>
            </a:lvl2pPr>
            <a:lvl3pPr>
              <a:defRPr sz="2400">
                <a:latin typeface="Cabin" panose="020B0803050202020004" pitchFamily="34" charset="0"/>
              </a:defRPr>
            </a:lvl3pPr>
            <a:lvl4pPr>
              <a:defRPr sz="2000">
                <a:latin typeface="Cabin" panose="020B0803050202020004" pitchFamily="34" charset="0"/>
              </a:defRPr>
            </a:lvl4pPr>
            <a:lvl5pPr>
              <a:defRPr sz="2000">
                <a:latin typeface="Cabin" panose="020B08030502020200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3E7A74-1C6F-4999-B332-2523052AB1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abin" panose="020B08030502020200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F0DBAF-DD53-4E37-AD94-954519BA20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AD3AA285-7650-47B9-962C-C7A702144DC0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31E93B-A3FC-42CF-A841-B93647BA4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EC0E93-D919-476F-9BB9-FA538673B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0744F505-13C0-4533-B9BD-3D1BA823E14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81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93A72-D9DE-4D5B-B6B1-BC91F7472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abin" panose="020B08030502020200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A4973-8AF3-4F65-9C45-D658A1F718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Cabin" panose="020B08030502020200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0724B8-3B49-40E9-802D-EC5006BEE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abin" panose="020B08030502020200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83D7AF-A132-43E8-B160-4E5A5E21C7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AD3AA285-7650-47B9-962C-C7A702144DC0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153DB-258D-4426-B30F-9D39D7292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A9124-D273-4352-B581-5DA53B44D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bin" panose="020B0803050202020004" pitchFamily="34" charset="0"/>
              </a:defRPr>
            </a:lvl1pPr>
          </a:lstStyle>
          <a:p>
            <a:fld id="{0744F505-13C0-4533-B9BD-3D1BA823E14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47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89D344-6C04-4006-A01A-2B469549F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98F16-767F-413A-B8FB-DA1192D55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AA497B3-B37F-4B95-BA40-32685BDFEA38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E7D03FD-14AB-4AB8-8B4C-782E2C488044}"/>
              </a:ext>
            </a:extLst>
          </p:cNvPr>
          <p:cNvSpPr txBox="1">
            <a:spLocks/>
          </p:cNvSpPr>
          <p:nvPr userDrawn="1"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21967B-649A-41C3-A1D0-419CE6FB9C80}"/>
              </a:ext>
            </a:extLst>
          </p:cNvPr>
          <p:cNvSpPr/>
          <p:nvPr userDrawn="1"/>
        </p:nvSpPr>
        <p:spPr>
          <a:xfrm>
            <a:off x="0" y="0"/>
            <a:ext cx="12192000" cy="687794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T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EF0799-FCAB-4480-8061-6C5E32CAAC8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4874" b="99832" l="9701" r="98204">
                        <a14:foregroundMark x1="26467" y1="94622" x2="26467" y2="94622"/>
                        <a14:foregroundMark x1="32575" y1="95966" x2="32575" y2="95966"/>
                        <a14:foregroundMark x1="48383" y1="88571" x2="71138" y2="75630"/>
                        <a14:foregroundMark x1="71138" y1="75630" x2="75090" y2="80504"/>
                        <a14:foregroundMark x1="91737" y1="6723" x2="91737" y2="6723"/>
                        <a14:foregroundMark x1="95689" y1="4874" x2="95689" y2="4874"/>
                        <a14:foregroundMark x1="98802" y1="6723" x2="99521" y2="54286"/>
                        <a14:foregroundMark x1="99521" y1="54286" x2="89341" y2="75462"/>
                        <a14:foregroundMark x1="89341" y1="75462" x2="43353" y2="99160"/>
                        <a14:foregroundMark x1="43353" y1="99160" x2="46587" y2="75630"/>
                        <a14:foregroundMark x1="46587" y1="75630" x2="98323" y2="20336"/>
                        <a14:foregroundMark x1="69820" y1="61513" x2="86707" y2="56975"/>
                        <a14:foregroundMark x1="86707" y1="56975" x2="94132" y2="78487"/>
                        <a14:foregroundMark x1="94132" y1="78487" x2="80838" y2="99160"/>
                        <a14:foregroundMark x1="80838" y1="99160" x2="65629" y2="80672"/>
                        <a14:foregroundMark x1="65629" y1="80672" x2="71617" y2="57815"/>
                        <a14:foregroundMark x1="85150" y1="58319" x2="76407" y2="83529"/>
                        <a14:foregroundMark x1="76407" y1="83529" x2="86228" y2="63361"/>
                        <a14:foregroundMark x1="86228" y1="63361" x2="85629" y2="62017"/>
                        <a14:foregroundMark x1="32216" y1="93445" x2="32216" y2="93445"/>
                        <a14:foregroundMark x1="22515" y1="98319" x2="39162" y2="99328"/>
                        <a14:foregroundMark x1="39162" y1="99328" x2="44910" y2="77647"/>
                        <a14:foregroundMark x1="44910" y1="77647" x2="30180" y2="88403"/>
                        <a14:foregroundMark x1="30180" y1="88403" x2="24192" y2="98487"/>
                        <a14:foregroundMark x1="77844" y1="92269" x2="60479" y2="94118"/>
                        <a14:foregroundMark x1="60479" y1="94118" x2="80838" y2="98992"/>
                        <a14:foregroundMark x1="80838" y1="98992" x2="77126" y2="92605"/>
                        <a14:foregroundMark x1="95928" y1="91429" x2="96886" y2="92773"/>
                        <a14:foregroundMark x1="74611" y1="56303" x2="74012" y2="80840"/>
                        <a14:foregroundMark x1="74012" y1="80840" x2="74850" y2="57983"/>
                        <a14:foregroundMark x1="74850" y1="57983" x2="72695" y2="57311"/>
                        <a14:foregroundMark x1="77605" y1="95630" x2="61437" y2="93950"/>
                        <a14:foregroundMark x1="61437" y1="93950" x2="77605" y2="98824"/>
                        <a14:foregroundMark x1="77605" y1="98824" x2="79162" y2="94958"/>
                        <a14:foregroundMark x1="71617" y1="96639" x2="73772" y2="97647"/>
                        <a14:foregroundMark x1="72695" y1="99328" x2="61437" y2="9983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251675" y="4782742"/>
            <a:ext cx="2940325" cy="20952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650425-A95B-44AD-B0CD-027B60ABCE7A}"/>
              </a:ext>
            </a:extLst>
          </p:cNvPr>
          <p:cNvSpPr txBox="1"/>
          <p:nvPr userDrawn="1"/>
        </p:nvSpPr>
        <p:spPr>
          <a:xfrm>
            <a:off x="7675808" y="128789"/>
            <a:ext cx="4340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MT" b="1" dirty="0">
                <a:solidFill>
                  <a:schemeClr val="bg1"/>
                </a:solidFill>
                <a:latin typeface="Cabin" panose="020B0803050202020004" pitchFamily="34" charset="0"/>
              </a:rPr>
              <a:t>Diploma in Law (Malta)</a:t>
            </a:r>
          </a:p>
        </p:txBody>
      </p:sp>
    </p:spTree>
    <p:extLst>
      <p:ext uri="{BB962C8B-B14F-4D97-AF65-F5344CB8AC3E}">
        <p14:creationId xmlns:p14="http://schemas.microsoft.com/office/powerpoint/2010/main" val="326972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CA45E-A770-4497-9C01-B35D04F0F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031" y="939483"/>
            <a:ext cx="9144000" cy="863192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chemeClr val="bg1"/>
                </a:solidFill>
              </a:rPr>
              <a:t>Award in Constitutional Law</a:t>
            </a:r>
            <a:endParaRPr lang="en-MT" sz="4000" b="1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FC0EB93-7555-40F2-AC84-B179BAF816E1}"/>
              </a:ext>
            </a:extLst>
          </p:cNvPr>
          <p:cNvSpPr txBox="1">
            <a:spLocks/>
          </p:cNvSpPr>
          <p:nvPr/>
        </p:nvSpPr>
        <p:spPr>
          <a:xfrm>
            <a:off x="548634" y="2119500"/>
            <a:ext cx="9144000" cy="9916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Cabin" panose="020B08030502020200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MT" sz="3200" b="1" dirty="0">
                <a:solidFill>
                  <a:schemeClr val="bg1"/>
                </a:solidFill>
              </a:rPr>
              <a:t>Lecture</a:t>
            </a:r>
            <a:r>
              <a:rPr lang="en-MT" sz="3600" b="1" dirty="0">
                <a:solidFill>
                  <a:schemeClr val="bg1"/>
                </a:solidFill>
              </a:rPr>
              <a:t> Title:</a:t>
            </a:r>
            <a:r>
              <a:rPr lang="en-GB" sz="3600" b="1" dirty="0">
                <a:solidFill>
                  <a:schemeClr val="bg1"/>
                </a:solidFill>
              </a:rPr>
              <a:t> Separation of Power</a:t>
            </a:r>
            <a:endParaRPr lang="en-MT" sz="3600" b="1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F09E351-F7D7-4CD7-91F0-B77B0F3C84B4}"/>
              </a:ext>
            </a:extLst>
          </p:cNvPr>
          <p:cNvSpPr txBox="1">
            <a:spLocks/>
          </p:cNvSpPr>
          <p:nvPr/>
        </p:nvSpPr>
        <p:spPr>
          <a:xfrm>
            <a:off x="570404" y="5302492"/>
            <a:ext cx="9144000" cy="9916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Cabin" panose="020B08030502020200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MT" sz="2400" b="1" dirty="0">
                <a:solidFill>
                  <a:schemeClr val="bg1"/>
                </a:solidFill>
              </a:rPr>
              <a:t>Lecturer</a:t>
            </a:r>
            <a:r>
              <a:rPr lang="en-MT" sz="2800" b="1" dirty="0">
                <a:solidFill>
                  <a:schemeClr val="bg1"/>
                </a:solidFill>
              </a:rPr>
              <a:t>:</a:t>
            </a:r>
            <a:r>
              <a:rPr lang="en-GB" sz="2800" b="1" dirty="0">
                <a:solidFill>
                  <a:schemeClr val="bg1"/>
                </a:solidFill>
              </a:rPr>
              <a:t> Prof. Tonio Borg</a:t>
            </a:r>
            <a:endParaRPr lang="en-MT" sz="2800" b="1" dirty="0">
              <a:solidFill>
                <a:schemeClr val="bg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ED2A1FB-B14D-4D62-904D-2C0E07DC7052}"/>
              </a:ext>
            </a:extLst>
          </p:cNvPr>
          <p:cNvSpPr txBox="1">
            <a:spLocks/>
          </p:cNvSpPr>
          <p:nvPr/>
        </p:nvSpPr>
        <p:spPr>
          <a:xfrm>
            <a:off x="579111" y="5807593"/>
            <a:ext cx="9144000" cy="9916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Cabin" panose="020B08030502020200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MT" sz="2400" b="1" dirty="0">
                <a:solidFill>
                  <a:schemeClr val="bg1"/>
                </a:solidFill>
              </a:rPr>
              <a:t>Date: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9A5B00E-4A2C-4CE3-A064-6897FE17D7EC}"/>
              </a:ext>
            </a:extLst>
          </p:cNvPr>
          <p:cNvSpPr/>
          <p:nvPr/>
        </p:nvSpPr>
        <p:spPr>
          <a:xfrm>
            <a:off x="9300754" y="4219303"/>
            <a:ext cx="2891246" cy="2743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T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65689CC-509B-4775-9AA4-B3022E32BD64}"/>
              </a:ext>
            </a:extLst>
          </p:cNvPr>
          <p:cNvGrpSpPr/>
          <p:nvPr/>
        </p:nvGrpSpPr>
        <p:grpSpPr>
          <a:xfrm>
            <a:off x="6106634" y="939483"/>
            <a:ext cx="6106778" cy="5951189"/>
            <a:chOff x="6096001" y="939483"/>
            <a:chExt cx="6106778" cy="5951189"/>
          </a:xfrm>
        </p:grpSpPr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E1F07C5F-7F48-4888-BBBB-5DCFD56CC49D}"/>
                </a:ext>
              </a:extLst>
            </p:cNvPr>
            <p:cNvSpPr/>
            <p:nvPr/>
          </p:nvSpPr>
          <p:spPr>
            <a:xfrm>
              <a:off x="6096001" y="939483"/>
              <a:ext cx="6106778" cy="5951189"/>
            </a:xfrm>
            <a:prstGeom prst="triangle">
              <a:avLst>
                <a:gd name="adj" fmla="val 100000"/>
              </a:avLst>
            </a:prstGeom>
            <a:ln>
              <a:solidFill>
                <a:srgbClr val="00206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MT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A532BD6-72C4-4167-BD8E-91D3EC2B1680}"/>
                </a:ext>
              </a:extLst>
            </p:cNvPr>
            <p:cNvGrpSpPr/>
            <p:nvPr/>
          </p:nvGrpSpPr>
          <p:grpSpPr>
            <a:xfrm>
              <a:off x="7737570" y="3228181"/>
              <a:ext cx="4454430" cy="3574653"/>
              <a:chOff x="7737570" y="3228181"/>
              <a:chExt cx="4454430" cy="3574653"/>
            </a:xfrm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376BABD9-998C-4963-AC2D-65A24CF3970B}"/>
                  </a:ext>
                </a:extLst>
              </p:cNvPr>
              <p:cNvGrpSpPr/>
              <p:nvPr/>
            </p:nvGrpSpPr>
            <p:grpSpPr>
              <a:xfrm>
                <a:off x="7737570" y="5627456"/>
                <a:ext cx="4454430" cy="1175378"/>
                <a:chOff x="7537274" y="39189"/>
                <a:chExt cx="4454430" cy="1175378"/>
              </a:xfrm>
            </p:grpSpPr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69692742-FF8A-4D1E-97A2-9B14AFC862CE}"/>
                    </a:ext>
                  </a:extLst>
                </p:cNvPr>
                <p:cNvSpPr/>
                <p:nvPr/>
              </p:nvSpPr>
              <p:spPr>
                <a:xfrm>
                  <a:off x="7537274" y="39189"/>
                  <a:ext cx="4402178" cy="762226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MT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E082568A-E3C3-422B-AAA9-988E1C27F2A2}"/>
                    </a:ext>
                  </a:extLst>
                </p:cNvPr>
                <p:cNvSpPr/>
                <p:nvPr/>
              </p:nvSpPr>
              <p:spPr>
                <a:xfrm>
                  <a:off x="7537274" y="546229"/>
                  <a:ext cx="4402178" cy="668338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MT"/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401D10FF-ACF3-4841-8206-DF9825EB5958}"/>
                    </a:ext>
                  </a:extLst>
                </p:cNvPr>
                <p:cNvSpPr/>
                <p:nvPr/>
              </p:nvSpPr>
              <p:spPr>
                <a:xfrm>
                  <a:off x="7537274" y="611544"/>
                  <a:ext cx="535939" cy="603023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MT"/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8F3AEF79-E308-4B58-98D6-EA6849F80ED0}"/>
                    </a:ext>
                  </a:extLst>
                </p:cNvPr>
                <p:cNvSpPr txBox="1"/>
                <p:nvPr/>
              </p:nvSpPr>
              <p:spPr>
                <a:xfrm>
                  <a:off x="8242664" y="52250"/>
                  <a:ext cx="374904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MT" sz="2800" b="1" dirty="0">
                      <a:solidFill>
                        <a:srgbClr val="3B5392"/>
                      </a:solidFill>
                      <a:latin typeface="Cabin" panose="020B0803050202020004" pitchFamily="34" charset="0"/>
                    </a:rPr>
                    <a:t>Diploma in Law (Malta)</a:t>
                  </a:r>
                </a:p>
              </p:txBody>
            </p:sp>
          </p:grpSp>
          <p:pic>
            <p:nvPicPr>
              <p:cNvPr id="30" name="Picture 29" descr="Icon&#10;&#10;Description automatically generated">
                <a:extLst>
                  <a:ext uri="{FF2B5EF4-FFF2-40B4-BE49-F238E27FC236}">
                    <a16:creationId xmlns:a16="http://schemas.microsoft.com/office/drawing/2014/main" id="{68AB2084-0066-4587-AF2F-A0397F1AF5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90864" y="3228181"/>
                <a:ext cx="2259663" cy="2402767"/>
              </a:xfrm>
              <a:prstGeom prst="rect">
                <a:avLst/>
              </a:prstGeom>
            </p:spPr>
          </p:pic>
        </p:grp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19F194B6-55F6-4FD6-B31B-C235C79D2AD8}"/>
              </a:ext>
            </a:extLst>
          </p:cNvPr>
          <p:cNvSpPr/>
          <p:nvPr/>
        </p:nvSpPr>
        <p:spPr>
          <a:xfrm>
            <a:off x="9476406" y="156754"/>
            <a:ext cx="2568162" cy="36957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T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BDA97AD-C628-D3DC-F6B4-D54B24DBA5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98445" y="6147182"/>
            <a:ext cx="1550122" cy="71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63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8B212-1614-1900-AD84-9B56A658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 of Law and Maltese </a:t>
            </a:r>
            <a:r>
              <a:rPr lang="en-GB" dirty="0" err="1"/>
              <a:t>Constiution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137BF-AAC7-F9F4-E0CC-177242A23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GB" dirty="0"/>
              <a:t>Free and Fair elections - Electoral Commission, all political parties have access, secret ballot, corrective mechanisms, elections may be annulled for widespread abuses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GB" dirty="0"/>
              <a:t>An independent and impartial judiciary (a) security of tenure “</a:t>
            </a:r>
            <a:r>
              <a:rPr lang="en-GB" i="1" dirty="0" err="1"/>
              <a:t>quamdiu</a:t>
            </a:r>
            <a:r>
              <a:rPr lang="en-GB" i="1" dirty="0"/>
              <a:t> se bene </a:t>
            </a:r>
            <a:r>
              <a:rPr lang="en-GB" i="1" dirty="0" err="1"/>
              <a:t>gesserint</a:t>
            </a:r>
            <a:r>
              <a:rPr lang="en-GB" dirty="0"/>
              <a:t>”</a:t>
            </a:r>
            <a:r>
              <a:rPr lang="en-GB" i="1" dirty="0"/>
              <a:t> </a:t>
            </a:r>
            <a:r>
              <a:rPr lang="en-GB" dirty="0"/>
              <a:t>(b) salaries cannot be reduced  (c) their salaries are a direct charge on the Consolidated Fund</a:t>
            </a:r>
          </a:p>
        </p:txBody>
      </p:sp>
    </p:spTree>
    <p:extLst>
      <p:ext uri="{BB962C8B-B14F-4D97-AF65-F5344CB8AC3E}">
        <p14:creationId xmlns:p14="http://schemas.microsoft.com/office/powerpoint/2010/main" val="15632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7E616-D662-4646-B0A9-FAA367AE0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AF75D-2671-4054-9F20-200FBCEEF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dirty="0"/>
              <a:t>One of the pillars of  a constitutional democracy .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dirty="0"/>
              <a:t>Government powers should be divided so that no single person or body can exercise  unlimited power . 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dirty="0" err="1"/>
              <a:t>Montseqieu</a:t>
            </a:r>
            <a:r>
              <a:rPr lang="en-GB" dirty="0"/>
              <a:t>: </a:t>
            </a:r>
            <a:r>
              <a:rPr lang="en-GB" dirty="0" err="1"/>
              <a:t>L’Esprit</a:t>
            </a:r>
            <a:r>
              <a:rPr lang="en-GB" dirty="0"/>
              <a:t> des Lois The Spirit of the Laws (1748) Power must be checked by power . A system of checks and balances rather than water tight compartments</a:t>
            </a:r>
          </a:p>
        </p:txBody>
      </p:sp>
    </p:spTree>
    <p:extLst>
      <p:ext uri="{BB962C8B-B14F-4D97-AF65-F5344CB8AC3E}">
        <p14:creationId xmlns:p14="http://schemas.microsoft.com/office/powerpoint/2010/main" val="483513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7E616-D662-4646-B0A9-FAA367AE0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AF75D-2671-4054-9F20-200FBCEEF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90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dirty="0"/>
              <a:t>There is agreement that in a  democratic state the judiciary should be kept separate from the other two organs.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dirty="0"/>
              <a:t>Members of the judiciary are appointed by the President who chooses one of three candidates submitted to him by a  Judicial Appointments Committee set up in 2020 where judiciary has a majority. They are removed by the Commission for the Administration  of Justice in which the judiciary also has  a majority. The Chief Justice however is appointed by two thirds majority of all </a:t>
            </a:r>
            <a:r>
              <a:rPr lang="en-GB" dirty="0" err="1"/>
              <a:t>Mps</a:t>
            </a:r>
            <a:r>
              <a:rPr lang="en-GB" dirty="0"/>
              <a:t>.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dirty="0"/>
              <a:t>The Constitutional Court may annul a law passed by the Legislature (</a:t>
            </a:r>
            <a:r>
              <a:rPr lang="en-GB" dirty="0" err="1"/>
              <a:t>Marbury</a:t>
            </a:r>
            <a:r>
              <a:rPr lang="en-GB" dirty="0"/>
              <a:t> v Madison `1803 )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MT" dirty="0"/>
          </a:p>
        </p:txBody>
      </p:sp>
    </p:spTree>
    <p:extLst>
      <p:ext uri="{BB962C8B-B14F-4D97-AF65-F5344CB8AC3E}">
        <p14:creationId xmlns:p14="http://schemas.microsoft.com/office/powerpoint/2010/main" val="2514363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4A3B3-0227-41CB-8067-73D17BB97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Executive and Legislature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0A0A6-BC65-E691-3F0B-1E66BC95E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dirty="0"/>
              <a:t>When it comes to this relationship constitutional systems differ.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dirty="0"/>
              <a:t>In the Parliamentary  democracy , the Executive and the Legislature   are close. In the UK system which we have adopted the Prime Minister  and the Ministers have to be members of the legislature  . Besides  the President appoints as Prime Minister  the member of Parliament  who  in his opinion is  best  able to command the support of a </a:t>
            </a:r>
            <a:r>
              <a:rPr lang="en-GB" dirty="0" err="1"/>
              <a:t>a</a:t>
            </a:r>
            <a:r>
              <a:rPr lang="en-GB" dirty="0"/>
              <a:t> majority of MPS.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dirty="0"/>
              <a:t>The Ministers are then ap[pointed by the President on the binding advice of the Prime Minister   from amongst members of parliament.</a:t>
            </a:r>
          </a:p>
        </p:txBody>
      </p:sp>
    </p:spTree>
    <p:extLst>
      <p:ext uri="{BB962C8B-B14F-4D97-AF65-F5344CB8AC3E}">
        <p14:creationId xmlns:p14="http://schemas.microsoft.com/office/powerpoint/2010/main" val="581387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4A3B3-0227-41CB-8067-73D17BB97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Executive and Legislature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0A0A6-BC65-E691-3F0B-1E66BC95E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dirty="0"/>
              <a:t>The Executive must enjoy the confidence of the legislature and if it loses that confidence then the Prime Minister  must resign or hold fresh general elections  .   Therefore it is said the </a:t>
            </a:r>
            <a:r>
              <a:rPr lang="en-GB" dirty="0" err="1"/>
              <a:t>the</a:t>
            </a:r>
            <a:r>
              <a:rPr lang="en-GB" dirty="0"/>
              <a:t> Government is collectively responsible to the legislature.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dirty="0"/>
              <a:t>The Prime Minister  also has the power to advice the President to dissolve the legislature   at any moment in time. </a:t>
            </a:r>
          </a:p>
        </p:txBody>
      </p:sp>
    </p:spTree>
    <p:extLst>
      <p:ext uri="{BB962C8B-B14F-4D97-AF65-F5344CB8AC3E}">
        <p14:creationId xmlns:p14="http://schemas.microsoft.com/office/powerpoint/2010/main" val="2924083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4A3B3-0227-41CB-8067-73D17BB97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 of Law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0A0A6-BC65-E691-3F0B-1E66BC95E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dirty="0"/>
              <a:t>It is desirable to be governed by rules rather than by the discretion of rulers 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dirty="0"/>
              <a:t>Aristotle :a government of laws not men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dirty="0"/>
              <a:t>A politico-legal concept. </a:t>
            </a:r>
            <a:r>
              <a:rPr lang="en-GB" dirty="0" err="1"/>
              <a:t>Servi</a:t>
            </a:r>
            <a:r>
              <a:rPr lang="en-GB" dirty="0"/>
              <a:t> </a:t>
            </a:r>
            <a:r>
              <a:rPr lang="en-GB" dirty="0" err="1"/>
              <a:t>Legum</a:t>
            </a:r>
            <a:r>
              <a:rPr lang="en-GB" dirty="0"/>
              <a:t> </a:t>
            </a:r>
            <a:r>
              <a:rPr lang="en-GB" dirty="0" err="1"/>
              <a:t>sumus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libere</a:t>
            </a:r>
            <a:r>
              <a:rPr lang="en-GB" dirty="0"/>
              <a:t> </a:t>
            </a:r>
            <a:r>
              <a:rPr lang="en-GB" dirty="0" err="1"/>
              <a:t>esse</a:t>
            </a:r>
            <a:r>
              <a:rPr lang="en-GB" dirty="0"/>
              <a:t> </a:t>
            </a:r>
            <a:r>
              <a:rPr lang="en-GB" dirty="0" err="1"/>
              <a:t>possimus</a:t>
            </a:r>
            <a:r>
              <a:rPr lang="en-GB" dirty="0"/>
              <a:t> *(Cicero) 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dirty="0"/>
              <a:t>Not Rule BY Law but Of law. 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dirty="0"/>
              <a:t>Made popular by A.V. Dicey:</a:t>
            </a:r>
          </a:p>
          <a:p>
            <a:pPr marL="717550" indent="-449263">
              <a:lnSpc>
                <a:spcPct val="12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en-GB" dirty="0"/>
              <a:t>Government by law. Everything has to have a source in law. Supremacy of law</a:t>
            </a:r>
          </a:p>
          <a:p>
            <a:pPr marL="717550" indent="-449263">
              <a:lnSpc>
                <a:spcPct val="12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en-GB" dirty="0"/>
              <a:t>No one is above the law/equality  before  the law </a:t>
            </a:r>
          </a:p>
          <a:p>
            <a:pPr marL="717550" indent="-449263">
              <a:lnSpc>
                <a:spcPct val="12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en-GB" dirty="0"/>
              <a:t>The Constitution is the result of the  ordinary law </a:t>
            </a:r>
          </a:p>
        </p:txBody>
      </p:sp>
    </p:spTree>
    <p:extLst>
      <p:ext uri="{BB962C8B-B14F-4D97-AF65-F5344CB8AC3E}">
        <p14:creationId xmlns:p14="http://schemas.microsoft.com/office/powerpoint/2010/main" val="3172784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4A3B3-0227-41CB-8067-73D17BB97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 of Law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0A0A6-BC65-E691-3F0B-1E66BC95E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dirty="0"/>
              <a:t>1959 New Delhi Declaration  by the International Commission of Jurists  emphasized two further elements (a) regular elections electing a representative  government  and (b) the independence  and impartiality of the judiciary.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dirty="0"/>
              <a:t>Tom Bingham “The Rule of Law”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dirty="0"/>
              <a:t>Laws should be intelligible and precise enough to guide conduct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dirty="0"/>
              <a:t>Minimum discretion  though discretion cannot be removed completely  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dirty="0"/>
              <a:t>Apply equally  to all unless differences are clearly justified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7038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4A3B3-0227-41CB-8067-73D17BB97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 of Law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0A0A6-BC65-E691-3F0B-1E66BC95E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dirty="0"/>
              <a:t>Give adequate  protection to fundamental  human rights  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dirty="0"/>
              <a:t>Machinery to solve disputes at no excessive cost 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GB" dirty="0"/>
              <a:t>Judicial review to ensure that decision  makers act reasonably</a:t>
            </a:r>
          </a:p>
          <a:p>
            <a:pPr marL="896938" indent="-358775">
              <a:lnSpc>
                <a:spcPct val="120000"/>
              </a:lnSpc>
              <a:spcAft>
                <a:spcPts val="600"/>
              </a:spcAft>
            </a:pPr>
            <a:r>
              <a:rPr lang="en-GB" dirty="0"/>
              <a:t>Fair adjudicative  procedures</a:t>
            </a:r>
          </a:p>
          <a:p>
            <a:pPr marL="896938" indent="-358775">
              <a:lnSpc>
                <a:spcPct val="120000"/>
              </a:lnSpc>
              <a:spcAft>
                <a:spcPts val="600"/>
              </a:spcAft>
            </a:pPr>
            <a:r>
              <a:rPr lang="en-GB" dirty="0"/>
              <a:t>State  complies with International Law 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GB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005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8B212-1614-1900-AD84-9B56A658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 of Law and Maltese </a:t>
            </a:r>
            <a:r>
              <a:rPr lang="en-GB" dirty="0" err="1"/>
              <a:t>Constiution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137BF-AAC7-F9F4-E0CC-177242A23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GB" dirty="0"/>
              <a:t>A Supreme Constitution.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GB" dirty="0"/>
              <a:t>A Constitutional Court which can annul anything unconstitutional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GB" dirty="0"/>
              <a:t>A Chapter on fundamental Human Rights (FHR)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GB" dirty="0"/>
              <a:t>An appeal to the European Court of Human Rights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84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659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Cabin</vt:lpstr>
      <vt:lpstr>Calibri</vt:lpstr>
      <vt:lpstr>Calibri Light</vt:lpstr>
      <vt:lpstr>Office Theme</vt:lpstr>
      <vt:lpstr>Award in Constitutional Law</vt:lpstr>
      <vt:lpstr>PowerPoint Presentation</vt:lpstr>
      <vt:lpstr>PowerPoint Presentation</vt:lpstr>
      <vt:lpstr>Executive and Legislature </vt:lpstr>
      <vt:lpstr>Executive and Legislature </vt:lpstr>
      <vt:lpstr>Rule of Law </vt:lpstr>
      <vt:lpstr>Rule of Law </vt:lpstr>
      <vt:lpstr>Rule of Law </vt:lpstr>
      <vt:lpstr>Rule of Law and Maltese Constiution</vt:lpstr>
      <vt:lpstr>Rule of Law and Maltese Constiution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us different</dc:title>
  <dc:creator>21 Academy</dc:creator>
  <cp:lastModifiedBy>Advisory 21</cp:lastModifiedBy>
  <cp:revision>78</cp:revision>
  <dcterms:created xsi:type="dcterms:W3CDTF">2021-02-17T09:59:33Z</dcterms:created>
  <dcterms:modified xsi:type="dcterms:W3CDTF">2023-05-03T06:44:21Z</dcterms:modified>
</cp:coreProperties>
</file>