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12" r:id="rId3"/>
    <p:sldId id="313" r:id="rId4"/>
    <p:sldId id="314" r:id="rId5"/>
    <p:sldId id="315" r:id="rId6"/>
    <p:sldId id="316" r:id="rId7"/>
    <p:sldId id="317" r:id="rId8"/>
    <p:sldId id="318" r:id="rId9"/>
    <p:sldId id="319" r:id="rId10"/>
    <p:sldId id="320" r:id="rId11"/>
    <p:sldId id="321" r:id="rId12"/>
    <p:sldId id="322" r:id="rId13"/>
    <p:sldId id="323" r:id="rId14"/>
    <p:sldId id="304" r:id="rId15"/>
    <p:sldId id="307" r:id="rId16"/>
    <p:sldId id="308" r:id="rId17"/>
    <p:sldId id="309" r:id="rId18"/>
    <p:sldId id="311" r:id="rId19"/>
    <p:sldId id="324" r:id="rId20"/>
    <p:sldId id="325" r:id="rId21"/>
    <p:sldId id="326" r:id="rId22"/>
    <p:sldId id="327" r:id="rId23"/>
    <p:sldId id="328" r:id="rId24"/>
    <p:sldId id="329" r:id="rId25"/>
    <p:sldId id="330" r:id="rId26"/>
    <p:sldId id="331" r:id="rId27"/>
    <p:sldId id="332" r:id="rId28"/>
    <p:sldId id="333" r:id="rId29"/>
    <p:sldId id="334" r:id="rId30"/>
    <p:sldId id="337" r:id="rId31"/>
    <p:sldId id="335" r:id="rId32"/>
    <p:sldId id="336"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B5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1920" y="-1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09C68-B5BC-4046-A416-3559249F3C72}"/>
              </a:ext>
            </a:extLst>
          </p:cNvPr>
          <p:cNvSpPr>
            <a:spLocks noGrp="1"/>
          </p:cNvSpPr>
          <p:nvPr>
            <p:ph type="ctrTitle"/>
          </p:nvPr>
        </p:nvSpPr>
        <p:spPr>
          <a:xfrm>
            <a:off x="1524000" y="1122363"/>
            <a:ext cx="9144000" cy="2387600"/>
          </a:xfrm>
        </p:spPr>
        <p:txBody>
          <a:bodyPr anchor="b"/>
          <a:lstStyle>
            <a:lvl1pPr algn="ctr">
              <a:defRPr sz="6000">
                <a:latin typeface="Cabin" panose="020B0803050202020004" pitchFamily="34" charset="0"/>
              </a:defRPr>
            </a:lvl1pPr>
          </a:lstStyle>
          <a:p>
            <a:r>
              <a:rPr lang="en-US"/>
              <a:t>Click to edit Master title style</a:t>
            </a:r>
            <a:endParaRPr lang="en-GB"/>
          </a:p>
        </p:txBody>
      </p:sp>
      <p:sp>
        <p:nvSpPr>
          <p:cNvPr id="3" name="Subtitle 2">
            <a:extLst>
              <a:ext uri="{FF2B5EF4-FFF2-40B4-BE49-F238E27FC236}">
                <a16:creationId xmlns="" xmlns:a16="http://schemas.microsoft.com/office/drawing/2014/main" id="{E4C29567-E220-40EC-98C8-887B54F69953}"/>
              </a:ext>
            </a:extLst>
          </p:cNvPr>
          <p:cNvSpPr>
            <a:spLocks noGrp="1"/>
          </p:cNvSpPr>
          <p:nvPr>
            <p:ph type="subTitle" idx="1"/>
          </p:nvPr>
        </p:nvSpPr>
        <p:spPr>
          <a:xfrm>
            <a:off x="1524000" y="3602038"/>
            <a:ext cx="9144000" cy="1655762"/>
          </a:xfrm>
        </p:spPr>
        <p:txBody>
          <a:bodyPr/>
          <a:lstStyle>
            <a:lvl1pPr marL="0" indent="0" algn="ctr">
              <a:buNone/>
              <a:defRPr sz="2400">
                <a:latin typeface="Cabin" panose="020B0803050202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A67DD1E6-E590-4903-B559-3888F4D27A68}"/>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5" name="Footer Placeholder 4">
            <a:extLst>
              <a:ext uri="{FF2B5EF4-FFF2-40B4-BE49-F238E27FC236}">
                <a16:creationId xmlns="" xmlns:a16="http://schemas.microsoft.com/office/drawing/2014/main" id="{C438AEE3-8520-413E-963A-B5671661CA79}"/>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6" name="Slide Number Placeholder 5">
            <a:extLst>
              <a:ext uri="{FF2B5EF4-FFF2-40B4-BE49-F238E27FC236}">
                <a16:creationId xmlns="" xmlns:a16="http://schemas.microsoft.com/office/drawing/2014/main" id="{962C5B18-6B08-4C56-A25E-4CC6533B87E4}"/>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193691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EB5ED5-B748-4CC6-96C3-88C0F1593730}"/>
              </a:ext>
            </a:extLst>
          </p:cNvPr>
          <p:cNvSpPr>
            <a:spLocks noGrp="1"/>
          </p:cNvSpPr>
          <p:nvPr>
            <p:ph type="title"/>
          </p:nvPr>
        </p:nvSpPr>
        <p:spPr/>
        <p:txBody>
          <a:bodyPr/>
          <a:lstStyle>
            <a:lvl1pPr>
              <a:defRPr>
                <a:latin typeface="Cabin" panose="020B0803050202020004" pitchFamily="34" charset="0"/>
              </a:defRPr>
            </a:lvl1p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486E0AC-364D-4E35-A3AD-98B2979814A0}"/>
              </a:ext>
            </a:extLst>
          </p:cNvPr>
          <p:cNvSpPr>
            <a:spLocks noGrp="1"/>
          </p:cNvSpPr>
          <p:nvPr>
            <p:ph type="body" orient="vert" idx="1"/>
          </p:nvPr>
        </p:nvSpPr>
        <p:spPr/>
        <p:txBody>
          <a:bodyPr vert="eaVert"/>
          <a:lstStyle>
            <a:lvl1pPr>
              <a:defRPr>
                <a:latin typeface="Cabin" panose="020B0803050202020004" pitchFamily="34" charset="0"/>
              </a:defRPr>
            </a:lvl1pPr>
            <a:lvl2pPr>
              <a:defRPr>
                <a:latin typeface="Cabin" panose="020B0803050202020004" pitchFamily="34" charset="0"/>
              </a:defRPr>
            </a:lvl2pPr>
            <a:lvl3pPr>
              <a:defRPr>
                <a:latin typeface="Cabin" panose="020B0803050202020004" pitchFamily="34" charset="0"/>
              </a:defRPr>
            </a:lvl3pPr>
            <a:lvl4pPr>
              <a:defRPr>
                <a:latin typeface="Cabin" panose="020B0803050202020004" pitchFamily="34" charset="0"/>
              </a:defRPr>
            </a:lvl4pPr>
            <a:lvl5pPr>
              <a:defRPr>
                <a:latin typeface="Cabin" panose="020B0803050202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1EFBBE8-5413-4655-8FE3-53820DE7A4C3}"/>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5" name="Footer Placeholder 4">
            <a:extLst>
              <a:ext uri="{FF2B5EF4-FFF2-40B4-BE49-F238E27FC236}">
                <a16:creationId xmlns="" xmlns:a16="http://schemas.microsoft.com/office/drawing/2014/main" id="{6A70E06B-A9CD-431D-833F-973A49A3EED5}"/>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6" name="Slide Number Placeholder 5">
            <a:extLst>
              <a:ext uri="{FF2B5EF4-FFF2-40B4-BE49-F238E27FC236}">
                <a16:creationId xmlns="" xmlns:a16="http://schemas.microsoft.com/office/drawing/2014/main" id="{B64B658C-16D9-4703-8A56-20702C7BC537}"/>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297141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4FA6189-9944-4177-91E1-1B70F0179E48}"/>
              </a:ext>
            </a:extLst>
          </p:cNvPr>
          <p:cNvSpPr>
            <a:spLocks noGrp="1"/>
          </p:cNvSpPr>
          <p:nvPr>
            <p:ph type="title" orient="vert"/>
          </p:nvPr>
        </p:nvSpPr>
        <p:spPr>
          <a:xfrm>
            <a:off x="8724900" y="365125"/>
            <a:ext cx="2628900" cy="5811838"/>
          </a:xfrm>
        </p:spPr>
        <p:txBody>
          <a:bodyPr vert="eaVert"/>
          <a:lstStyle>
            <a:lvl1pPr>
              <a:defRPr>
                <a:latin typeface="Cabin" panose="020B0803050202020004" pitchFamily="34" charset="0"/>
              </a:defRPr>
            </a:lvl1p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E213D22-66D5-461C-9133-126854790103}"/>
              </a:ext>
            </a:extLst>
          </p:cNvPr>
          <p:cNvSpPr>
            <a:spLocks noGrp="1"/>
          </p:cNvSpPr>
          <p:nvPr>
            <p:ph type="body" orient="vert" idx="1"/>
          </p:nvPr>
        </p:nvSpPr>
        <p:spPr>
          <a:xfrm>
            <a:off x="838200" y="365125"/>
            <a:ext cx="7734300" cy="5811838"/>
          </a:xfrm>
        </p:spPr>
        <p:txBody>
          <a:bodyPr vert="eaVert"/>
          <a:lstStyle>
            <a:lvl1pPr>
              <a:defRPr>
                <a:latin typeface="Cabin" panose="020B0803050202020004" pitchFamily="34" charset="0"/>
              </a:defRPr>
            </a:lvl1pPr>
            <a:lvl2pPr>
              <a:defRPr>
                <a:latin typeface="Cabin" panose="020B0803050202020004" pitchFamily="34" charset="0"/>
              </a:defRPr>
            </a:lvl2pPr>
            <a:lvl3pPr>
              <a:defRPr>
                <a:latin typeface="Cabin" panose="020B0803050202020004" pitchFamily="34" charset="0"/>
              </a:defRPr>
            </a:lvl3pPr>
            <a:lvl4pPr>
              <a:defRPr>
                <a:latin typeface="Cabin" panose="020B0803050202020004" pitchFamily="34" charset="0"/>
              </a:defRPr>
            </a:lvl4pPr>
            <a:lvl5pPr>
              <a:defRPr>
                <a:latin typeface="Cabin" panose="020B0803050202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FE606EA-6955-45E0-B9C5-319BBEC5D075}"/>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5" name="Footer Placeholder 4">
            <a:extLst>
              <a:ext uri="{FF2B5EF4-FFF2-40B4-BE49-F238E27FC236}">
                <a16:creationId xmlns="" xmlns:a16="http://schemas.microsoft.com/office/drawing/2014/main" id="{6700ED98-6074-412F-933B-BAE1F62EDA0E}"/>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6" name="Slide Number Placeholder 5">
            <a:extLst>
              <a:ext uri="{FF2B5EF4-FFF2-40B4-BE49-F238E27FC236}">
                <a16:creationId xmlns="" xmlns:a16="http://schemas.microsoft.com/office/drawing/2014/main" id="{BE6F114C-596D-4349-B924-8CB909934F47}"/>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370513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08ACF-2004-4166-A477-18651562E903}"/>
              </a:ext>
            </a:extLst>
          </p:cNvPr>
          <p:cNvSpPr>
            <a:spLocks noGrp="1"/>
          </p:cNvSpPr>
          <p:nvPr>
            <p:ph type="title"/>
          </p:nvPr>
        </p:nvSpPr>
        <p:spPr/>
        <p:txBody>
          <a:bodyPr/>
          <a:lstStyle>
            <a:lvl1pPr>
              <a:defRPr b="1">
                <a:solidFill>
                  <a:schemeClr val="bg1"/>
                </a:solidFill>
                <a:latin typeface="Cabin" panose="020B08030502020200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E8799509-F420-45A9-9CE8-34E7737038C9}"/>
              </a:ext>
            </a:extLst>
          </p:cNvPr>
          <p:cNvSpPr>
            <a:spLocks noGrp="1"/>
          </p:cNvSpPr>
          <p:nvPr>
            <p:ph idx="1"/>
          </p:nvPr>
        </p:nvSpPr>
        <p:spPr/>
        <p:txBody>
          <a:bodyPr/>
          <a:lstStyle>
            <a:lvl1pPr>
              <a:defRPr>
                <a:solidFill>
                  <a:schemeClr val="bg1"/>
                </a:solidFill>
                <a:latin typeface="Cabin" panose="020B0803050202020004" pitchFamily="34" charset="0"/>
              </a:defRPr>
            </a:lvl1pPr>
            <a:lvl2pPr>
              <a:defRPr>
                <a:solidFill>
                  <a:schemeClr val="bg1"/>
                </a:solidFill>
                <a:latin typeface="Cabin" panose="020B0803050202020004" pitchFamily="34" charset="0"/>
              </a:defRPr>
            </a:lvl2pPr>
            <a:lvl3pPr>
              <a:defRPr>
                <a:solidFill>
                  <a:schemeClr val="bg1"/>
                </a:solidFill>
                <a:latin typeface="Cabin" panose="020B0803050202020004" pitchFamily="34" charset="0"/>
              </a:defRPr>
            </a:lvl3pPr>
            <a:lvl4pPr>
              <a:defRPr>
                <a:solidFill>
                  <a:schemeClr val="bg1"/>
                </a:solidFill>
                <a:latin typeface="Cabin" panose="020B0803050202020004" pitchFamily="34" charset="0"/>
              </a:defRPr>
            </a:lvl4pPr>
            <a:lvl5pPr>
              <a:defRPr>
                <a:solidFill>
                  <a:schemeClr val="bg1"/>
                </a:solidFill>
                <a:latin typeface="Cabin" panose="020B0803050202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8E7C908-8A5A-45B6-A294-70C7382575C6}"/>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5" name="Footer Placeholder 4">
            <a:extLst>
              <a:ext uri="{FF2B5EF4-FFF2-40B4-BE49-F238E27FC236}">
                <a16:creationId xmlns="" xmlns:a16="http://schemas.microsoft.com/office/drawing/2014/main" id="{B42622A4-E3A2-4E13-9653-5A6B2ECA3EF0}"/>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6" name="Slide Number Placeholder 5">
            <a:extLst>
              <a:ext uri="{FF2B5EF4-FFF2-40B4-BE49-F238E27FC236}">
                <a16:creationId xmlns="" xmlns:a16="http://schemas.microsoft.com/office/drawing/2014/main" id="{DB0EEE49-9C32-49C1-AA84-4BFFB57995FF}"/>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196415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F41C07-BD20-4191-A247-10CC81315D46}"/>
              </a:ext>
            </a:extLst>
          </p:cNvPr>
          <p:cNvSpPr>
            <a:spLocks noGrp="1"/>
          </p:cNvSpPr>
          <p:nvPr>
            <p:ph type="title"/>
          </p:nvPr>
        </p:nvSpPr>
        <p:spPr>
          <a:xfrm>
            <a:off x="831850" y="1709738"/>
            <a:ext cx="10515600" cy="2852737"/>
          </a:xfrm>
        </p:spPr>
        <p:txBody>
          <a:bodyPr anchor="b"/>
          <a:lstStyle>
            <a:lvl1pPr>
              <a:defRPr sz="6000">
                <a:latin typeface="Cabin" panose="020B0803050202020004" pitchFamily="34" charset="0"/>
              </a:defRPr>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FDF83BC-0355-4319-B67A-528D1A4828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bin" panose="020B0803050202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410C2E5-A966-4D2F-9248-F6081243CF58}"/>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5" name="Footer Placeholder 4">
            <a:extLst>
              <a:ext uri="{FF2B5EF4-FFF2-40B4-BE49-F238E27FC236}">
                <a16:creationId xmlns="" xmlns:a16="http://schemas.microsoft.com/office/drawing/2014/main" id="{0941FB03-84E5-4ED2-9148-4A1637D8091A}"/>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6" name="Slide Number Placeholder 5">
            <a:extLst>
              <a:ext uri="{FF2B5EF4-FFF2-40B4-BE49-F238E27FC236}">
                <a16:creationId xmlns="" xmlns:a16="http://schemas.microsoft.com/office/drawing/2014/main" id="{43A99C8B-306D-47E5-B996-95F8CCFD70EF}"/>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354332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EB6E81-3E6A-4064-97DC-A8A7901CF3C1}"/>
              </a:ext>
            </a:extLst>
          </p:cNvPr>
          <p:cNvSpPr>
            <a:spLocks noGrp="1"/>
          </p:cNvSpPr>
          <p:nvPr>
            <p:ph type="title"/>
          </p:nvPr>
        </p:nvSpPr>
        <p:spPr/>
        <p:txBody>
          <a:bodyPr/>
          <a:lstStyle>
            <a:lvl1pPr>
              <a:defRPr>
                <a:latin typeface="Cabin" panose="020B0803050202020004" pitchFamily="34" charset="0"/>
              </a:defRPr>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5CE9B96-443A-4612-81CC-33C1C18B67AF}"/>
              </a:ext>
            </a:extLst>
          </p:cNvPr>
          <p:cNvSpPr>
            <a:spLocks noGrp="1"/>
          </p:cNvSpPr>
          <p:nvPr>
            <p:ph sz="half" idx="1"/>
          </p:nvPr>
        </p:nvSpPr>
        <p:spPr>
          <a:xfrm>
            <a:off x="838200" y="1825625"/>
            <a:ext cx="5181600" cy="4351338"/>
          </a:xfrm>
        </p:spPr>
        <p:txBody>
          <a:bodyPr/>
          <a:lstStyle>
            <a:lvl1pPr>
              <a:defRPr>
                <a:latin typeface="Cabin" panose="020B0803050202020004" pitchFamily="34" charset="0"/>
              </a:defRPr>
            </a:lvl1pPr>
            <a:lvl2pPr>
              <a:defRPr>
                <a:latin typeface="Cabin" panose="020B0803050202020004" pitchFamily="34" charset="0"/>
              </a:defRPr>
            </a:lvl2pPr>
            <a:lvl3pPr>
              <a:defRPr>
                <a:latin typeface="Cabin" panose="020B0803050202020004" pitchFamily="34" charset="0"/>
              </a:defRPr>
            </a:lvl3pPr>
            <a:lvl4pPr>
              <a:defRPr>
                <a:latin typeface="Cabin" panose="020B0803050202020004" pitchFamily="34" charset="0"/>
              </a:defRPr>
            </a:lvl4pPr>
            <a:lvl5pPr>
              <a:defRPr>
                <a:latin typeface="Cabin" panose="020B0803050202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147B9C43-DDAA-4CC2-83AE-741C17E3AE26}"/>
              </a:ext>
            </a:extLst>
          </p:cNvPr>
          <p:cNvSpPr>
            <a:spLocks noGrp="1"/>
          </p:cNvSpPr>
          <p:nvPr>
            <p:ph sz="half" idx="2"/>
          </p:nvPr>
        </p:nvSpPr>
        <p:spPr>
          <a:xfrm>
            <a:off x="6172200" y="1825625"/>
            <a:ext cx="5181600" cy="4351338"/>
          </a:xfrm>
        </p:spPr>
        <p:txBody>
          <a:bodyPr/>
          <a:lstStyle>
            <a:lvl1pPr>
              <a:defRPr>
                <a:latin typeface="Cabin" panose="020B0803050202020004" pitchFamily="34" charset="0"/>
              </a:defRPr>
            </a:lvl1pPr>
            <a:lvl2pPr>
              <a:defRPr>
                <a:latin typeface="Cabin" panose="020B0803050202020004" pitchFamily="34" charset="0"/>
              </a:defRPr>
            </a:lvl2pPr>
            <a:lvl3pPr>
              <a:defRPr>
                <a:latin typeface="Cabin" panose="020B0803050202020004" pitchFamily="34" charset="0"/>
              </a:defRPr>
            </a:lvl3pPr>
            <a:lvl4pPr>
              <a:defRPr>
                <a:latin typeface="Cabin" panose="020B0803050202020004" pitchFamily="34" charset="0"/>
              </a:defRPr>
            </a:lvl4pPr>
            <a:lvl5pPr>
              <a:defRPr>
                <a:latin typeface="Cabin" panose="020B0803050202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CD0EA908-32BF-48B6-9755-ECEEDDD46C58}"/>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6" name="Footer Placeholder 5">
            <a:extLst>
              <a:ext uri="{FF2B5EF4-FFF2-40B4-BE49-F238E27FC236}">
                <a16:creationId xmlns="" xmlns:a16="http://schemas.microsoft.com/office/drawing/2014/main" id="{73043119-6D84-4842-B6E4-01F30935B328}"/>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7" name="Slide Number Placeholder 6">
            <a:extLst>
              <a:ext uri="{FF2B5EF4-FFF2-40B4-BE49-F238E27FC236}">
                <a16:creationId xmlns="" xmlns:a16="http://schemas.microsoft.com/office/drawing/2014/main" id="{F657AEB2-C1B9-4EEF-8E79-633D07812261}"/>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328486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A6A10D-09F8-4724-93BB-FACE29C47BCF}"/>
              </a:ext>
            </a:extLst>
          </p:cNvPr>
          <p:cNvSpPr>
            <a:spLocks noGrp="1"/>
          </p:cNvSpPr>
          <p:nvPr>
            <p:ph type="title"/>
          </p:nvPr>
        </p:nvSpPr>
        <p:spPr>
          <a:xfrm>
            <a:off x="839788" y="365125"/>
            <a:ext cx="10515600" cy="1325563"/>
          </a:xfrm>
        </p:spPr>
        <p:txBody>
          <a:bodyPr/>
          <a:lstStyle>
            <a:lvl1pPr>
              <a:defRPr>
                <a:latin typeface="Cabin" panose="020B0803050202020004" pitchFamily="34" charset="0"/>
              </a:defRPr>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DDFAF0C-E610-42F8-BBCC-67B9F82474CA}"/>
              </a:ext>
            </a:extLst>
          </p:cNvPr>
          <p:cNvSpPr>
            <a:spLocks noGrp="1"/>
          </p:cNvSpPr>
          <p:nvPr>
            <p:ph type="body" idx="1"/>
          </p:nvPr>
        </p:nvSpPr>
        <p:spPr>
          <a:xfrm>
            <a:off x="839788" y="1681163"/>
            <a:ext cx="5157787" cy="823912"/>
          </a:xfrm>
        </p:spPr>
        <p:txBody>
          <a:bodyPr anchor="b"/>
          <a:lstStyle>
            <a:lvl1pPr marL="0" indent="0">
              <a:buNone/>
              <a:defRPr sz="2400" b="1">
                <a:latin typeface="Cabin" panose="020B0803050202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F643C0F-40CC-4539-B37C-1BB72E914D3A}"/>
              </a:ext>
            </a:extLst>
          </p:cNvPr>
          <p:cNvSpPr>
            <a:spLocks noGrp="1"/>
          </p:cNvSpPr>
          <p:nvPr>
            <p:ph sz="half" idx="2"/>
          </p:nvPr>
        </p:nvSpPr>
        <p:spPr>
          <a:xfrm>
            <a:off x="839788" y="2505075"/>
            <a:ext cx="5157787" cy="3684588"/>
          </a:xfrm>
        </p:spPr>
        <p:txBody>
          <a:bodyPr/>
          <a:lstStyle>
            <a:lvl1pPr>
              <a:defRPr>
                <a:latin typeface="Cabin" panose="020B0803050202020004" pitchFamily="34" charset="0"/>
              </a:defRPr>
            </a:lvl1pPr>
            <a:lvl2pPr>
              <a:defRPr>
                <a:latin typeface="Cabin" panose="020B0803050202020004" pitchFamily="34" charset="0"/>
              </a:defRPr>
            </a:lvl2pPr>
            <a:lvl3pPr>
              <a:defRPr>
                <a:latin typeface="Cabin" panose="020B0803050202020004" pitchFamily="34" charset="0"/>
              </a:defRPr>
            </a:lvl3pPr>
            <a:lvl4pPr>
              <a:defRPr>
                <a:latin typeface="Cabin" panose="020B0803050202020004" pitchFamily="34" charset="0"/>
              </a:defRPr>
            </a:lvl4pPr>
            <a:lvl5pPr>
              <a:defRPr>
                <a:latin typeface="Cabin" panose="020B0803050202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EC1DFD19-058A-49B6-B636-18E0A315D5C4}"/>
              </a:ext>
            </a:extLst>
          </p:cNvPr>
          <p:cNvSpPr>
            <a:spLocks noGrp="1"/>
          </p:cNvSpPr>
          <p:nvPr>
            <p:ph type="body" sz="quarter" idx="3"/>
          </p:nvPr>
        </p:nvSpPr>
        <p:spPr>
          <a:xfrm>
            <a:off x="6172200" y="1681163"/>
            <a:ext cx="5183188" cy="823912"/>
          </a:xfrm>
        </p:spPr>
        <p:txBody>
          <a:bodyPr anchor="b"/>
          <a:lstStyle>
            <a:lvl1pPr marL="0" indent="0">
              <a:buNone/>
              <a:defRPr sz="2400" b="1">
                <a:latin typeface="Cabin" panose="020B0803050202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D230340-CBBB-468A-BFC9-74A6DB7EF16A}"/>
              </a:ext>
            </a:extLst>
          </p:cNvPr>
          <p:cNvSpPr>
            <a:spLocks noGrp="1"/>
          </p:cNvSpPr>
          <p:nvPr>
            <p:ph sz="quarter" idx="4"/>
          </p:nvPr>
        </p:nvSpPr>
        <p:spPr>
          <a:xfrm>
            <a:off x="6172200" y="2505075"/>
            <a:ext cx="5183188" cy="3684588"/>
          </a:xfrm>
        </p:spPr>
        <p:txBody>
          <a:bodyPr/>
          <a:lstStyle>
            <a:lvl1pPr>
              <a:defRPr>
                <a:latin typeface="Cabin" panose="020B0803050202020004" pitchFamily="34" charset="0"/>
              </a:defRPr>
            </a:lvl1pPr>
            <a:lvl2pPr>
              <a:defRPr>
                <a:latin typeface="Cabin" panose="020B0803050202020004" pitchFamily="34" charset="0"/>
              </a:defRPr>
            </a:lvl2pPr>
            <a:lvl3pPr>
              <a:defRPr>
                <a:latin typeface="Cabin" panose="020B0803050202020004" pitchFamily="34" charset="0"/>
              </a:defRPr>
            </a:lvl3pPr>
            <a:lvl4pPr>
              <a:defRPr>
                <a:latin typeface="Cabin" panose="020B0803050202020004" pitchFamily="34" charset="0"/>
              </a:defRPr>
            </a:lvl4pPr>
            <a:lvl5pPr>
              <a:defRPr>
                <a:latin typeface="Cabin" panose="020B0803050202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9E079D34-36C9-4B84-ACB0-E07AFDFFAE88}"/>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8" name="Footer Placeholder 7">
            <a:extLst>
              <a:ext uri="{FF2B5EF4-FFF2-40B4-BE49-F238E27FC236}">
                <a16:creationId xmlns="" xmlns:a16="http://schemas.microsoft.com/office/drawing/2014/main" id="{5AF8E07C-B2E9-4C8F-A18D-6FDA45E258BE}"/>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9" name="Slide Number Placeholder 8">
            <a:extLst>
              <a:ext uri="{FF2B5EF4-FFF2-40B4-BE49-F238E27FC236}">
                <a16:creationId xmlns="" xmlns:a16="http://schemas.microsoft.com/office/drawing/2014/main" id="{593340C1-4345-4BF4-A06F-E6233685014E}"/>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344823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943FBA-86FF-4C05-BCDD-45F3E03809F4}"/>
              </a:ext>
            </a:extLst>
          </p:cNvPr>
          <p:cNvSpPr>
            <a:spLocks noGrp="1"/>
          </p:cNvSpPr>
          <p:nvPr>
            <p:ph type="title"/>
          </p:nvPr>
        </p:nvSpPr>
        <p:spPr/>
        <p:txBody>
          <a:bodyPr/>
          <a:lstStyle>
            <a:lvl1pPr>
              <a:defRPr>
                <a:latin typeface="Cabin" panose="020B0803050202020004" pitchFamily="34" charset="0"/>
              </a:defRPr>
            </a:lvl1p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62742FD-9FF3-4E7B-946D-1B7DE98FD099}"/>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4" name="Footer Placeholder 3">
            <a:extLst>
              <a:ext uri="{FF2B5EF4-FFF2-40B4-BE49-F238E27FC236}">
                <a16:creationId xmlns="" xmlns:a16="http://schemas.microsoft.com/office/drawing/2014/main" id="{9E2E5AE8-841C-4C45-BFC7-9EB4432D21CB}"/>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5" name="Slide Number Placeholder 4">
            <a:extLst>
              <a:ext uri="{FF2B5EF4-FFF2-40B4-BE49-F238E27FC236}">
                <a16:creationId xmlns="" xmlns:a16="http://schemas.microsoft.com/office/drawing/2014/main" id="{6F7F6BE8-1014-40CE-BA45-6103C3A70FA9}"/>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113666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EFBAF2-8190-494C-8618-9C5FBF637734}"/>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3" name="Footer Placeholder 2">
            <a:extLst>
              <a:ext uri="{FF2B5EF4-FFF2-40B4-BE49-F238E27FC236}">
                <a16:creationId xmlns="" xmlns:a16="http://schemas.microsoft.com/office/drawing/2014/main" id="{B771BD93-7033-4E3A-B553-FB12AA1FAE83}"/>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4" name="Slide Number Placeholder 3">
            <a:extLst>
              <a:ext uri="{FF2B5EF4-FFF2-40B4-BE49-F238E27FC236}">
                <a16:creationId xmlns="" xmlns:a16="http://schemas.microsoft.com/office/drawing/2014/main" id="{AB186AED-4BE2-4C32-AC0B-809820CBD251}"/>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205027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337703-7FD4-47E0-BEB0-6C3CF3C0E0BA}"/>
              </a:ext>
            </a:extLst>
          </p:cNvPr>
          <p:cNvSpPr>
            <a:spLocks noGrp="1"/>
          </p:cNvSpPr>
          <p:nvPr>
            <p:ph type="title"/>
          </p:nvPr>
        </p:nvSpPr>
        <p:spPr>
          <a:xfrm>
            <a:off x="839788" y="457200"/>
            <a:ext cx="3932237" cy="1600200"/>
          </a:xfrm>
        </p:spPr>
        <p:txBody>
          <a:bodyPr anchor="b"/>
          <a:lstStyle>
            <a:lvl1pPr>
              <a:defRPr sz="3200">
                <a:latin typeface="Cabin" panose="020B0803050202020004" pitchFamily="34" charset="0"/>
              </a:defRPr>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86212A3-19FE-41E4-B810-FCC449305318}"/>
              </a:ext>
            </a:extLst>
          </p:cNvPr>
          <p:cNvSpPr>
            <a:spLocks noGrp="1"/>
          </p:cNvSpPr>
          <p:nvPr>
            <p:ph idx="1"/>
          </p:nvPr>
        </p:nvSpPr>
        <p:spPr>
          <a:xfrm>
            <a:off x="5183188" y="987425"/>
            <a:ext cx="6172200" cy="4873625"/>
          </a:xfrm>
        </p:spPr>
        <p:txBody>
          <a:bodyPr/>
          <a:lstStyle>
            <a:lvl1pPr>
              <a:defRPr sz="3200">
                <a:latin typeface="Cabin" panose="020B0803050202020004" pitchFamily="34" charset="0"/>
              </a:defRPr>
            </a:lvl1pPr>
            <a:lvl2pPr>
              <a:defRPr sz="2800">
                <a:latin typeface="Cabin" panose="020B0803050202020004" pitchFamily="34" charset="0"/>
              </a:defRPr>
            </a:lvl2pPr>
            <a:lvl3pPr>
              <a:defRPr sz="2400">
                <a:latin typeface="Cabin" panose="020B0803050202020004" pitchFamily="34" charset="0"/>
              </a:defRPr>
            </a:lvl3pPr>
            <a:lvl4pPr>
              <a:defRPr sz="2000">
                <a:latin typeface="Cabin" panose="020B0803050202020004" pitchFamily="34" charset="0"/>
              </a:defRPr>
            </a:lvl4pPr>
            <a:lvl5pPr>
              <a:defRPr sz="2000">
                <a:latin typeface="Cabin" panose="020B08030502020200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A3E7A74-1C6F-4999-B332-2523052AB140}"/>
              </a:ext>
            </a:extLst>
          </p:cNvPr>
          <p:cNvSpPr>
            <a:spLocks noGrp="1"/>
          </p:cNvSpPr>
          <p:nvPr>
            <p:ph type="body" sz="half" idx="2"/>
          </p:nvPr>
        </p:nvSpPr>
        <p:spPr>
          <a:xfrm>
            <a:off x="839788" y="2057400"/>
            <a:ext cx="3932237" cy="3811588"/>
          </a:xfrm>
        </p:spPr>
        <p:txBody>
          <a:bodyPr/>
          <a:lstStyle>
            <a:lvl1pPr marL="0" indent="0">
              <a:buNone/>
              <a:defRPr sz="1600">
                <a:latin typeface="Cabin" panose="020B0803050202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9F0DBAF-DD53-4E37-AD94-954519BA20D6}"/>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6" name="Footer Placeholder 5">
            <a:extLst>
              <a:ext uri="{FF2B5EF4-FFF2-40B4-BE49-F238E27FC236}">
                <a16:creationId xmlns="" xmlns:a16="http://schemas.microsoft.com/office/drawing/2014/main" id="{7331E93B-A3FC-42CF-A841-B93647BA4777}"/>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7" name="Slide Number Placeholder 6">
            <a:extLst>
              <a:ext uri="{FF2B5EF4-FFF2-40B4-BE49-F238E27FC236}">
                <a16:creationId xmlns="" xmlns:a16="http://schemas.microsoft.com/office/drawing/2014/main" id="{B5EC0E93-D919-476F-9BB9-FA538673BC89}"/>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288481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793A72-D9DE-4D5B-B6B1-BC91F7472BD9}"/>
              </a:ext>
            </a:extLst>
          </p:cNvPr>
          <p:cNvSpPr>
            <a:spLocks noGrp="1"/>
          </p:cNvSpPr>
          <p:nvPr>
            <p:ph type="title"/>
          </p:nvPr>
        </p:nvSpPr>
        <p:spPr>
          <a:xfrm>
            <a:off x="839788" y="457200"/>
            <a:ext cx="3932237" cy="1600200"/>
          </a:xfrm>
        </p:spPr>
        <p:txBody>
          <a:bodyPr anchor="b"/>
          <a:lstStyle>
            <a:lvl1pPr>
              <a:defRPr sz="3200">
                <a:latin typeface="Cabin" panose="020B0803050202020004" pitchFamily="34" charset="0"/>
              </a:defRPr>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5B9A4973-8AF3-4F65-9C45-D658A1F718FF}"/>
              </a:ext>
            </a:extLst>
          </p:cNvPr>
          <p:cNvSpPr>
            <a:spLocks noGrp="1"/>
          </p:cNvSpPr>
          <p:nvPr>
            <p:ph type="pic" idx="1"/>
          </p:nvPr>
        </p:nvSpPr>
        <p:spPr>
          <a:xfrm>
            <a:off x="5183188" y="987425"/>
            <a:ext cx="6172200" cy="4873625"/>
          </a:xfrm>
        </p:spPr>
        <p:txBody>
          <a:bodyPr/>
          <a:lstStyle>
            <a:lvl1pPr marL="0" indent="0">
              <a:buNone/>
              <a:defRPr sz="3200">
                <a:latin typeface="Cabin" panose="020B08030502020200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DE0724B8-3B49-40E9-802D-EC5006BEED80}"/>
              </a:ext>
            </a:extLst>
          </p:cNvPr>
          <p:cNvSpPr>
            <a:spLocks noGrp="1"/>
          </p:cNvSpPr>
          <p:nvPr>
            <p:ph type="body" sz="half" idx="2"/>
          </p:nvPr>
        </p:nvSpPr>
        <p:spPr>
          <a:xfrm>
            <a:off x="839788" y="2057400"/>
            <a:ext cx="3932237" cy="3811588"/>
          </a:xfrm>
        </p:spPr>
        <p:txBody>
          <a:bodyPr/>
          <a:lstStyle>
            <a:lvl1pPr marL="0" indent="0">
              <a:buNone/>
              <a:defRPr sz="1600">
                <a:latin typeface="Cabin" panose="020B0803050202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083D7AF-A132-43E8-B160-4E5A5E21C787}"/>
              </a:ext>
            </a:extLst>
          </p:cNvPr>
          <p:cNvSpPr>
            <a:spLocks noGrp="1"/>
          </p:cNvSpPr>
          <p:nvPr>
            <p:ph type="dt" sz="half" idx="10"/>
          </p:nvPr>
        </p:nvSpPr>
        <p:spPr>
          <a:xfrm>
            <a:off x="838200" y="6356350"/>
            <a:ext cx="2743200" cy="365125"/>
          </a:xfrm>
          <a:prstGeom prst="rect">
            <a:avLst/>
          </a:prstGeom>
        </p:spPr>
        <p:txBody>
          <a:bodyPr/>
          <a:lstStyle>
            <a:lvl1pPr>
              <a:defRPr>
                <a:latin typeface="Cabin" panose="020B0803050202020004" pitchFamily="34" charset="0"/>
              </a:defRPr>
            </a:lvl1pPr>
          </a:lstStyle>
          <a:p>
            <a:fld id="{AD3AA285-7650-47B9-962C-C7A702144DC0}" type="datetimeFigureOut">
              <a:rPr lang="en-GB" smtClean="0"/>
              <a:pPr/>
              <a:t>26/01/22</a:t>
            </a:fld>
            <a:endParaRPr lang="en-GB"/>
          </a:p>
        </p:txBody>
      </p:sp>
      <p:sp>
        <p:nvSpPr>
          <p:cNvPr id="6" name="Footer Placeholder 5">
            <a:extLst>
              <a:ext uri="{FF2B5EF4-FFF2-40B4-BE49-F238E27FC236}">
                <a16:creationId xmlns="" xmlns:a16="http://schemas.microsoft.com/office/drawing/2014/main" id="{289153DB-258D-4426-B30F-9D39D729216A}"/>
              </a:ext>
            </a:extLst>
          </p:cNvPr>
          <p:cNvSpPr>
            <a:spLocks noGrp="1"/>
          </p:cNvSpPr>
          <p:nvPr>
            <p:ph type="ftr" sz="quarter" idx="11"/>
          </p:nvPr>
        </p:nvSpPr>
        <p:spPr>
          <a:xfrm>
            <a:off x="4038600" y="6356350"/>
            <a:ext cx="4114800" cy="365125"/>
          </a:xfrm>
          <a:prstGeom prst="rect">
            <a:avLst/>
          </a:prstGeom>
        </p:spPr>
        <p:txBody>
          <a:bodyPr/>
          <a:lstStyle>
            <a:lvl1pPr>
              <a:defRPr>
                <a:latin typeface="Cabin" panose="020B0803050202020004" pitchFamily="34" charset="0"/>
              </a:defRPr>
            </a:lvl1pPr>
          </a:lstStyle>
          <a:p>
            <a:endParaRPr lang="en-GB"/>
          </a:p>
        </p:txBody>
      </p:sp>
      <p:sp>
        <p:nvSpPr>
          <p:cNvPr id="7" name="Slide Number Placeholder 6">
            <a:extLst>
              <a:ext uri="{FF2B5EF4-FFF2-40B4-BE49-F238E27FC236}">
                <a16:creationId xmlns="" xmlns:a16="http://schemas.microsoft.com/office/drawing/2014/main" id="{397A9124-D273-4352-B581-5DA53B44D127}"/>
              </a:ext>
            </a:extLst>
          </p:cNvPr>
          <p:cNvSpPr>
            <a:spLocks noGrp="1"/>
          </p:cNvSpPr>
          <p:nvPr>
            <p:ph type="sldNum" sz="quarter" idx="12"/>
          </p:nvPr>
        </p:nvSpPr>
        <p:spPr>
          <a:xfrm>
            <a:off x="8610600" y="6356350"/>
            <a:ext cx="2743200" cy="365125"/>
          </a:xfrm>
          <a:prstGeom prst="rect">
            <a:avLst/>
          </a:prstGeom>
        </p:spPr>
        <p:txBody>
          <a:bodyPr/>
          <a:lstStyle>
            <a:lvl1pPr>
              <a:defRPr>
                <a:latin typeface="Cabin" panose="020B0803050202020004" pitchFamily="34" charset="0"/>
              </a:defRPr>
            </a:lvl1pPr>
          </a:lstStyle>
          <a:p>
            <a:fld id="{0744F505-13C0-4533-B9BD-3D1BA823E146}" type="slidenum">
              <a:rPr lang="en-GB" smtClean="0"/>
              <a:pPr/>
              <a:t>‹#›</a:t>
            </a:fld>
            <a:endParaRPr lang="en-GB"/>
          </a:p>
        </p:txBody>
      </p:sp>
    </p:spTree>
    <p:extLst>
      <p:ext uri="{BB962C8B-B14F-4D97-AF65-F5344CB8AC3E}">
        <p14:creationId xmlns:p14="http://schemas.microsoft.com/office/powerpoint/2010/main" val="3551473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889D344-6C04-4006-A01A-2B469549F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B98F16-767F-413A-B8FB-DA1192D55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 xmlns:a16="http://schemas.microsoft.com/office/drawing/2014/main" id="{BAA497B3-B37F-4B95-BA40-32685BDFEA38}"/>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8" name="Text Placeholder 2">
            <a:extLst>
              <a:ext uri="{FF2B5EF4-FFF2-40B4-BE49-F238E27FC236}">
                <a16:creationId xmlns="" xmlns:a16="http://schemas.microsoft.com/office/drawing/2014/main" id="{4E7D03FD-14AB-4AB8-8B4C-782E2C488044}"/>
              </a:ext>
            </a:extLst>
          </p:cNvPr>
          <p:cNvSpPr txBox="1">
            <a:spLocks/>
          </p:cNvSpPr>
          <p:nvPr userDrawn="1"/>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 xmlns:a16="http://schemas.microsoft.com/office/drawing/2014/main" id="{6221967B-649A-41C3-A1D0-419CE6FB9C80}"/>
              </a:ext>
            </a:extLst>
          </p:cNvPr>
          <p:cNvSpPr/>
          <p:nvPr userDrawn="1"/>
        </p:nvSpPr>
        <p:spPr>
          <a:xfrm>
            <a:off x="0" y="0"/>
            <a:ext cx="12192000" cy="687794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 xmlns:a16="http://schemas.microsoft.com/office/drawing/2014/main" id="{53EF0799-FCAB-4480-8061-6C5E32CAAC80}"/>
              </a:ext>
            </a:extLst>
          </p:cNvPr>
          <p:cNvPicPr>
            <a:picLocks noChangeAspect="1"/>
          </p:cNvPicPr>
          <p:nvPr userDrawn="1"/>
        </p:nvPicPr>
        <p:blipFill>
          <a:blip r:embed="rId13">
            <a:extLst>
              <a:ext uri="{BEBA8EAE-BF5A-486C-A8C5-ECC9F3942E4B}">
                <a14:imgProps xmlns:a14="http://schemas.microsoft.com/office/drawing/2010/main">
                  <a14:imgLayer r:embed="rId14">
                    <a14:imgEffect>
                      <a14:backgroundRemoval t="4874" b="99832" l="9701" r="98204">
                        <a14:foregroundMark x1="26467" y1="94622" x2="26467" y2="94622"/>
                        <a14:foregroundMark x1="32575" y1="95966" x2="32575" y2="95966"/>
                        <a14:foregroundMark x1="48383" y1="88571" x2="71138" y2="75630"/>
                        <a14:foregroundMark x1="71138" y1="75630" x2="75090" y2="80504"/>
                        <a14:foregroundMark x1="91737" y1="6723" x2="91737" y2="6723"/>
                        <a14:foregroundMark x1="95689" y1="4874" x2="95689" y2="4874"/>
                        <a14:foregroundMark x1="98802" y1="6723" x2="99521" y2="54286"/>
                        <a14:foregroundMark x1="99521" y1="54286" x2="89341" y2="75462"/>
                        <a14:foregroundMark x1="89341" y1="75462" x2="43353" y2="99160"/>
                        <a14:foregroundMark x1="43353" y1="99160" x2="46587" y2="75630"/>
                        <a14:foregroundMark x1="46587" y1="75630" x2="98323" y2="20336"/>
                        <a14:foregroundMark x1="69820" y1="61513" x2="86707" y2="56975"/>
                        <a14:foregroundMark x1="86707" y1="56975" x2="94132" y2="78487"/>
                        <a14:foregroundMark x1="94132" y1="78487" x2="80838" y2="99160"/>
                        <a14:foregroundMark x1="80838" y1="99160" x2="65629" y2="80672"/>
                        <a14:foregroundMark x1="65629" y1="80672" x2="71617" y2="57815"/>
                        <a14:foregroundMark x1="85150" y1="58319" x2="76407" y2="83529"/>
                        <a14:foregroundMark x1="76407" y1="83529" x2="86228" y2="63361"/>
                        <a14:foregroundMark x1="86228" y1="63361" x2="85629" y2="62017"/>
                        <a14:foregroundMark x1="32216" y1="93445" x2="32216" y2="93445"/>
                        <a14:foregroundMark x1="22515" y1="98319" x2="39162" y2="99328"/>
                        <a14:foregroundMark x1="39162" y1="99328" x2="44910" y2="77647"/>
                        <a14:foregroundMark x1="44910" y1="77647" x2="30180" y2="88403"/>
                        <a14:foregroundMark x1="30180" y1="88403" x2="24192" y2="98487"/>
                        <a14:foregroundMark x1="77844" y1="92269" x2="60479" y2="94118"/>
                        <a14:foregroundMark x1="60479" y1="94118" x2="80838" y2="98992"/>
                        <a14:foregroundMark x1="80838" y1="98992" x2="77126" y2="92605"/>
                        <a14:foregroundMark x1="95928" y1="91429" x2="96886" y2="92773"/>
                        <a14:foregroundMark x1="74611" y1="56303" x2="74012" y2="80840"/>
                        <a14:foregroundMark x1="74012" y1="80840" x2="74850" y2="57983"/>
                        <a14:foregroundMark x1="74850" y1="57983" x2="72695" y2="57311"/>
                        <a14:foregroundMark x1="77605" y1="95630" x2="61437" y2="93950"/>
                        <a14:foregroundMark x1="61437" y1="93950" x2="77605" y2="98824"/>
                        <a14:foregroundMark x1="77605" y1="98824" x2="79162" y2="94958"/>
                        <a14:foregroundMark x1="71617" y1="96639" x2="73772" y2="97647"/>
                        <a14:foregroundMark x1="72695" y1="99328" x2="61437" y2="99832"/>
                      </a14:backgroundRemoval>
                    </a14:imgEffect>
                  </a14:imgLayer>
                </a14:imgProps>
              </a:ext>
            </a:extLst>
          </a:blip>
          <a:stretch>
            <a:fillRect/>
          </a:stretch>
        </p:blipFill>
        <p:spPr>
          <a:xfrm>
            <a:off x="9251675" y="4782742"/>
            <a:ext cx="2940325" cy="2095202"/>
          </a:xfrm>
          <a:prstGeom prst="rect">
            <a:avLst/>
          </a:prstGeom>
        </p:spPr>
      </p:pic>
      <p:sp>
        <p:nvSpPr>
          <p:cNvPr id="4" name="TextBox 3">
            <a:extLst>
              <a:ext uri="{FF2B5EF4-FFF2-40B4-BE49-F238E27FC236}">
                <a16:creationId xmlns="" xmlns:a16="http://schemas.microsoft.com/office/drawing/2014/main" id="{15650425-A95B-44AD-B0CD-027B60ABCE7A}"/>
              </a:ext>
            </a:extLst>
          </p:cNvPr>
          <p:cNvSpPr txBox="1"/>
          <p:nvPr userDrawn="1"/>
        </p:nvSpPr>
        <p:spPr>
          <a:xfrm>
            <a:off x="7675808" y="128789"/>
            <a:ext cx="4340181" cy="369332"/>
          </a:xfrm>
          <a:prstGeom prst="rect">
            <a:avLst/>
          </a:prstGeom>
          <a:noFill/>
        </p:spPr>
        <p:txBody>
          <a:bodyPr wrap="square" rtlCol="0">
            <a:spAutoFit/>
          </a:bodyPr>
          <a:lstStyle/>
          <a:p>
            <a:pPr algn="r"/>
            <a:r>
              <a:rPr lang="x-none" b="1" dirty="0">
                <a:solidFill>
                  <a:schemeClr val="bg1"/>
                </a:solidFill>
                <a:latin typeface="Cabin" panose="020B0803050202020004" pitchFamily="34" charset="0"/>
              </a:rPr>
              <a:t>Diploma in Law (Malta)</a:t>
            </a:r>
          </a:p>
        </p:txBody>
      </p:sp>
    </p:spTree>
    <p:extLst>
      <p:ext uri="{BB962C8B-B14F-4D97-AF65-F5344CB8AC3E}">
        <p14:creationId xmlns:p14="http://schemas.microsoft.com/office/powerpoint/2010/main" val="3269723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9.png"/><Relationship Id="rId7" Type="http://schemas.microsoft.com/office/2007/relationships/hdphoto" Target="../media/hdphoto2.wdp"/><Relationship Id="rId8"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9.png"/><Relationship Id="rId7" Type="http://schemas.microsoft.com/office/2007/relationships/hdphoto" Target="../media/hdphoto2.wdp"/><Relationship Id="rId8" Type="http://schemas.openxmlformats.org/officeDocument/2006/relationships/image" Target="../media/image15.png"/><Relationship Id="rId9"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CA45E-A770-4497-9C01-B35D04F0FB0B}"/>
              </a:ext>
            </a:extLst>
          </p:cNvPr>
          <p:cNvSpPr>
            <a:spLocks noGrp="1"/>
          </p:cNvSpPr>
          <p:nvPr>
            <p:ph type="ctrTitle"/>
          </p:nvPr>
        </p:nvSpPr>
        <p:spPr>
          <a:xfrm>
            <a:off x="492031" y="939483"/>
            <a:ext cx="9144000" cy="863192"/>
          </a:xfrm>
        </p:spPr>
        <p:txBody>
          <a:bodyPr>
            <a:normAutofit/>
          </a:bodyPr>
          <a:lstStyle/>
          <a:p>
            <a:pPr algn="l"/>
            <a:r>
              <a:rPr lang="x-none" sz="4000" b="1" dirty="0" smtClean="0">
                <a:solidFill>
                  <a:schemeClr val="bg1"/>
                </a:solidFill>
              </a:rPr>
              <a:t>European Legislation</a:t>
            </a:r>
            <a:endParaRPr lang="x-none" sz="4000" b="1" dirty="0">
              <a:solidFill>
                <a:schemeClr val="bg1"/>
              </a:solidFill>
            </a:endParaRPr>
          </a:p>
        </p:txBody>
      </p:sp>
      <p:sp>
        <p:nvSpPr>
          <p:cNvPr id="5" name="Title 1">
            <a:extLst>
              <a:ext uri="{FF2B5EF4-FFF2-40B4-BE49-F238E27FC236}">
                <a16:creationId xmlns="" xmlns:a16="http://schemas.microsoft.com/office/drawing/2014/main" id="{CFC0EB93-7555-40F2-AC84-B179BAF816E1}"/>
              </a:ext>
            </a:extLst>
          </p:cNvPr>
          <p:cNvSpPr txBox="1">
            <a:spLocks/>
          </p:cNvSpPr>
          <p:nvPr/>
        </p:nvSpPr>
        <p:spPr>
          <a:xfrm>
            <a:off x="548634" y="2119500"/>
            <a:ext cx="9144000" cy="99163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Cabin" panose="020B0803050202020004" pitchFamily="34" charset="0"/>
                <a:ea typeface="+mj-ea"/>
                <a:cs typeface="+mj-cs"/>
              </a:defRPr>
            </a:lvl1pPr>
          </a:lstStyle>
          <a:p>
            <a:pPr algn="l"/>
            <a:r>
              <a:rPr lang="x-none" sz="3200" b="1" dirty="0">
                <a:solidFill>
                  <a:schemeClr val="bg1"/>
                </a:solidFill>
              </a:rPr>
              <a:t>Lecture</a:t>
            </a:r>
            <a:r>
              <a:rPr lang="x-none" sz="3600" b="1" dirty="0">
                <a:solidFill>
                  <a:schemeClr val="bg1"/>
                </a:solidFill>
              </a:rPr>
              <a:t> Title</a:t>
            </a:r>
            <a:r>
              <a:rPr lang="x-none" sz="3600" b="1" dirty="0" smtClean="0">
                <a:solidFill>
                  <a:schemeClr val="bg1"/>
                </a:solidFill>
              </a:rPr>
              <a:t>: </a:t>
            </a:r>
            <a:r>
              <a:rPr lang="x-none" sz="3600" b="1" dirty="0" smtClean="0">
                <a:solidFill>
                  <a:schemeClr val="bg1"/>
                </a:solidFill>
              </a:rPr>
              <a:t>Principles of supremacy, direct effect, indirect effect and state liability </a:t>
            </a:r>
          </a:p>
        </p:txBody>
      </p:sp>
      <p:sp>
        <p:nvSpPr>
          <p:cNvPr id="6" name="Title 1">
            <a:extLst>
              <a:ext uri="{FF2B5EF4-FFF2-40B4-BE49-F238E27FC236}">
                <a16:creationId xmlns="" xmlns:a16="http://schemas.microsoft.com/office/drawing/2014/main" id="{0F09E351-F7D7-4CD7-91F0-B77B0F3C84B4}"/>
              </a:ext>
            </a:extLst>
          </p:cNvPr>
          <p:cNvSpPr txBox="1">
            <a:spLocks/>
          </p:cNvSpPr>
          <p:nvPr/>
        </p:nvSpPr>
        <p:spPr>
          <a:xfrm>
            <a:off x="570404" y="5302492"/>
            <a:ext cx="9144000" cy="9916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Cabin" panose="020B0803050202020004" pitchFamily="34" charset="0"/>
                <a:ea typeface="+mj-ea"/>
                <a:cs typeface="+mj-cs"/>
              </a:defRPr>
            </a:lvl1pPr>
          </a:lstStyle>
          <a:p>
            <a:pPr algn="l"/>
            <a:r>
              <a:rPr lang="x-none" sz="2400" b="1" dirty="0">
                <a:solidFill>
                  <a:schemeClr val="bg1"/>
                </a:solidFill>
              </a:rPr>
              <a:t>Lecturer</a:t>
            </a:r>
            <a:r>
              <a:rPr lang="x-none" sz="2800" b="1" dirty="0" smtClean="0">
                <a:solidFill>
                  <a:schemeClr val="bg1"/>
                </a:solidFill>
              </a:rPr>
              <a:t>: Dr Christopher L. Vella</a:t>
            </a:r>
            <a:endParaRPr lang="x-none" sz="2800" b="1" dirty="0">
              <a:solidFill>
                <a:schemeClr val="bg1"/>
              </a:solidFill>
            </a:endParaRPr>
          </a:p>
        </p:txBody>
      </p:sp>
      <p:sp>
        <p:nvSpPr>
          <p:cNvPr id="9" name="Title 1">
            <a:extLst>
              <a:ext uri="{FF2B5EF4-FFF2-40B4-BE49-F238E27FC236}">
                <a16:creationId xmlns="" xmlns:a16="http://schemas.microsoft.com/office/drawing/2014/main" id="{4ED2A1FB-B14D-4D62-904D-2C0E07DC7052}"/>
              </a:ext>
            </a:extLst>
          </p:cNvPr>
          <p:cNvSpPr txBox="1">
            <a:spLocks/>
          </p:cNvSpPr>
          <p:nvPr/>
        </p:nvSpPr>
        <p:spPr>
          <a:xfrm>
            <a:off x="579111" y="5807593"/>
            <a:ext cx="9144000" cy="9916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Cabin" panose="020B0803050202020004" pitchFamily="34" charset="0"/>
                <a:ea typeface="+mj-ea"/>
                <a:cs typeface="+mj-cs"/>
              </a:defRPr>
            </a:lvl1pPr>
          </a:lstStyle>
          <a:p>
            <a:pPr algn="l"/>
            <a:r>
              <a:rPr lang="x-none" sz="2400" b="1" dirty="0">
                <a:solidFill>
                  <a:schemeClr val="bg1"/>
                </a:solidFill>
              </a:rPr>
              <a:t>Date</a:t>
            </a:r>
            <a:r>
              <a:rPr lang="x-none" sz="2400" b="1" dirty="0" smtClean="0">
                <a:solidFill>
                  <a:schemeClr val="bg1"/>
                </a:solidFill>
              </a:rPr>
              <a:t>: </a:t>
            </a:r>
            <a:r>
              <a:rPr lang="x-none" sz="2400" b="1" dirty="0" smtClean="0">
                <a:solidFill>
                  <a:schemeClr val="bg1"/>
                </a:solidFill>
              </a:rPr>
              <a:t>27</a:t>
            </a:r>
            <a:r>
              <a:rPr lang="x-none" sz="2400" b="1" baseline="30000" dirty="0" smtClean="0">
                <a:solidFill>
                  <a:schemeClr val="bg1"/>
                </a:solidFill>
              </a:rPr>
              <a:t>th</a:t>
            </a:r>
            <a:r>
              <a:rPr lang="x-none" sz="2400" b="1" dirty="0" smtClean="0">
                <a:solidFill>
                  <a:schemeClr val="bg1"/>
                </a:solidFill>
              </a:rPr>
              <a:t> </a:t>
            </a:r>
            <a:r>
              <a:rPr lang="x-none" sz="2400" b="1" dirty="0" smtClean="0">
                <a:solidFill>
                  <a:schemeClr val="bg1"/>
                </a:solidFill>
              </a:rPr>
              <a:t>January 2022</a:t>
            </a:r>
            <a:endParaRPr lang="x-none" sz="2400" b="1" dirty="0">
              <a:solidFill>
                <a:schemeClr val="bg1"/>
              </a:solidFill>
            </a:endParaRPr>
          </a:p>
        </p:txBody>
      </p:sp>
      <p:sp>
        <p:nvSpPr>
          <p:cNvPr id="26" name="Rectangle 25">
            <a:extLst>
              <a:ext uri="{FF2B5EF4-FFF2-40B4-BE49-F238E27FC236}">
                <a16:creationId xmlns="" xmlns:a16="http://schemas.microsoft.com/office/drawing/2014/main" id="{19A5B00E-4A2C-4CE3-A064-6897FE17D7EC}"/>
              </a:ext>
            </a:extLst>
          </p:cNvPr>
          <p:cNvSpPr/>
          <p:nvPr/>
        </p:nvSpPr>
        <p:spPr>
          <a:xfrm>
            <a:off x="9300754" y="4219303"/>
            <a:ext cx="2891246" cy="2743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4" name="Group 33">
            <a:extLst>
              <a:ext uri="{FF2B5EF4-FFF2-40B4-BE49-F238E27FC236}">
                <a16:creationId xmlns="" xmlns:a16="http://schemas.microsoft.com/office/drawing/2014/main" id="{065689CC-509B-4775-9AA4-B3022E32BD64}"/>
              </a:ext>
            </a:extLst>
          </p:cNvPr>
          <p:cNvGrpSpPr/>
          <p:nvPr/>
        </p:nvGrpSpPr>
        <p:grpSpPr>
          <a:xfrm>
            <a:off x="6096001" y="939483"/>
            <a:ext cx="6106778" cy="5951189"/>
            <a:chOff x="6096001" y="939483"/>
            <a:chExt cx="6106778" cy="5951189"/>
          </a:xfrm>
        </p:grpSpPr>
        <p:sp>
          <p:nvSpPr>
            <p:cNvPr id="33" name="Isosceles Triangle 32">
              <a:extLst>
                <a:ext uri="{FF2B5EF4-FFF2-40B4-BE49-F238E27FC236}">
                  <a16:creationId xmlns="" xmlns:a16="http://schemas.microsoft.com/office/drawing/2014/main" id="{E1F07C5F-7F48-4888-BBBB-5DCFD56CC49D}"/>
                </a:ext>
              </a:extLst>
            </p:cNvPr>
            <p:cNvSpPr/>
            <p:nvPr/>
          </p:nvSpPr>
          <p:spPr>
            <a:xfrm>
              <a:off x="6096001" y="939483"/>
              <a:ext cx="6106778" cy="5951189"/>
            </a:xfrm>
            <a:prstGeom prst="triangle">
              <a:avLst>
                <a:gd name="adj" fmla="val 10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grpSp>
          <p:nvGrpSpPr>
            <p:cNvPr id="31" name="Group 30">
              <a:extLst>
                <a:ext uri="{FF2B5EF4-FFF2-40B4-BE49-F238E27FC236}">
                  <a16:creationId xmlns="" xmlns:a16="http://schemas.microsoft.com/office/drawing/2014/main" id="{2A532BD6-72C4-4167-BD8E-91D3EC2B1680}"/>
                </a:ext>
              </a:extLst>
            </p:cNvPr>
            <p:cNvGrpSpPr/>
            <p:nvPr/>
          </p:nvGrpSpPr>
          <p:grpSpPr>
            <a:xfrm>
              <a:off x="7737570" y="3228181"/>
              <a:ext cx="4454430" cy="3574653"/>
              <a:chOff x="7737570" y="3228181"/>
              <a:chExt cx="4454430" cy="3574653"/>
            </a:xfrm>
          </p:grpSpPr>
          <p:grpSp>
            <p:nvGrpSpPr>
              <p:cNvPr id="25" name="Group 24">
                <a:extLst>
                  <a:ext uri="{FF2B5EF4-FFF2-40B4-BE49-F238E27FC236}">
                    <a16:creationId xmlns="" xmlns:a16="http://schemas.microsoft.com/office/drawing/2014/main" id="{376BABD9-998C-4963-AC2D-65A24CF3970B}"/>
                  </a:ext>
                </a:extLst>
              </p:cNvPr>
              <p:cNvGrpSpPr/>
              <p:nvPr/>
            </p:nvGrpSpPr>
            <p:grpSpPr>
              <a:xfrm>
                <a:off x="7737570" y="5627456"/>
                <a:ext cx="4454430" cy="1175378"/>
                <a:chOff x="7537274" y="39189"/>
                <a:chExt cx="4454430" cy="1175378"/>
              </a:xfrm>
            </p:grpSpPr>
            <p:sp>
              <p:nvSpPr>
                <p:cNvPr id="21" name="Rectangle 20">
                  <a:extLst>
                    <a:ext uri="{FF2B5EF4-FFF2-40B4-BE49-F238E27FC236}">
                      <a16:creationId xmlns="" xmlns:a16="http://schemas.microsoft.com/office/drawing/2014/main" id="{69692742-FF8A-4D1E-97A2-9B14AFC862CE}"/>
                    </a:ext>
                  </a:extLst>
                </p:cNvPr>
                <p:cNvSpPr/>
                <p:nvPr/>
              </p:nvSpPr>
              <p:spPr>
                <a:xfrm>
                  <a:off x="7537274" y="39189"/>
                  <a:ext cx="4402178" cy="7622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9" name="Rectangle 18">
                  <a:extLst>
                    <a:ext uri="{FF2B5EF4-FFF2-40B4-BE49-F238E27FC236}">
                      <a16:creationId xmlns="" xmlns:a16="http://schemas.microsoft.com/office/drawing/2014/main" id="{E082568A-E3C3-422B-AAA9-988E1C27F2A2}"/>
                    </a:ext>
                  </a:extLst>
                </p:cNvPr>
                <p:cNvSpPr/>
                <p:nvPr/>
              </p:nvSpPr>
              <p:spPr>
                <a:xfrm>
                  <a:off x="7537274" y="546229"/>
                  <a:ext cx="4402178" cy="66833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7" name="Rectangle 16">
                  <a:extLst>
                    <a:ext uri="{FF2B5EF4-FFF2-40B4-BE49-F238E27FC236}">
                      <a16:creationId xmlns="" xmlns:a16="http://schemas.microsoft.com/office/drawing/2014/main" id="{401D10FF-ACF3-4841-8206-DF9825EB5958}"/>
                    </a:ext>
                  </a:extLst>
                </p:cNvPr>
                <p:cNvSpPr/>
                <p:nvPr/>
              </p:nvSpPr>
              <p:spPr>
                <a:xfrm>
                  <a:off x="7537274" y="611544"/>
                  <a:ext cx="535939" cy="6030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pic>
              <p:nvPicPr>
                <p:cNvPr id="15" name="Picture 14" descr="Icon&#10;&#10;Description automatically generated">
                  <a:extLst>
                    <a:ext uri="{FF2B5EF4-FFF2-40B4-BE49-F238E27FC236}">
                      <a16:creationId xmlns="" xmlns:a16="http://schemas.microsoft.com/office/drawing/2014/main" id="{2B8A78DC-C4EC-4C41-90C0-B07201B05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840" y="660750"/>
                  <a:ext cx="421017" cy="498849"/>
                </a:xfrm>
                <a:prstGeom prst="rect">
                  <a:avLst/>
                </a:prstGeom>
              </p:spPr>
            </p:pic>
            <p:sp>
              <p:nvSpPr>
                <p:cNvPr id="23" name="TextBox 22">
                  <a:extLst>
                    <a:ext uri="{FF2B5EF4-FFF2-40B4-BE49-F238E27FC236}">
                      <a16:creationId xmlns="" xmlns:a16="http://schemas.microsoft.com/office/drawing/2014/main" id="{8F3AEF79-E308-4B58-98D6-EA6849F80ED0}"/>
                    </a:ext>
                  </a:extLst>
                </p:cNvPr>
                <p:cNvSpPr txBox="1"/>
                <p:nvPr/>
              </p:nvSpPr>
              <p:spPr>
                <a:xfrm>
                  <a:off x="8242664" y="52250"/>
                  <a:ext cx="3749040" cy="523220"/>
                </a:xfrm>
                <a:prstGeom prst="rect">
                  <a:avLst/>
                </a:prstGeom>
                <a:noFill/>
              </p:spPr>
              <p:txBody>
                <a:bodyPr wrap="square" rtlCol="0">
                  <a:spAutoFit/>
                </a:bodyPr>
                <a:lstStyle/>
                <a:p>
                  <a:pPr algn="r"/>
                  <a:r>
                    <a:rPr lang="x-none" sz="2800" b="1" dirty="0">
                      <a:solidFill>
                        <a:srgbClr val="3B5392"/>
                      </a:solidFill>
                      <a:latin typeface="Cabin" panose="020B0803050202020004" pitchFamily="34" charset="0"/>
                    </a:rPr>
                    <a:t>Diploma in Law (Malta)</a:t>
                  </a:r>
                </a:p>
              </p:txBody>
            </p:sp>
          </p:grpSp>
          <p:pic>
            <p:nvPicPr>
              <p:cNvPr id="30" name="Picture 29" descr="Icon&#10;&#10;Description automatically generated">
                <a:extLst>
                  <a:ext uri="{FF2B5EF4-FFF2-40B4-BE49-F238E27FC236}">
                    <a16:creationId xmlns="" xmlns:a16="http://schemas.microsoft.com/office/drawing/2014/main" id="{68AB2084-0066-4587-AF2F-A0397F1AF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864" y="3228181"/>
                <a:ext cx="2259663" cy="2402767"/>
              </a:xfrm>
              <a:prstGeom prst="rect">
                <a:avLst/>
              </a:prstGeom>
            </p:spPr>
          </p:pic>
        </p:grpSp>
      </p:grpSp>
      <p:sp>
        <p:nvSpPr>
          <p:cNvPr id="32" name="Rectangle 31">
            <a:extLst>
              <a:ext uri="{FF2B5EF4-FFF2-40B4-BE49-F238E27FC236}">
                <a16:creationId xmlns="" xmlns:a16="http://schemas.microsoft.com/office/drawing/2014/main" id="{19F194B6-55F6-4FD6-B31B-C235C79D2AD8}"/>
              </a:ext>
            </a:extLst>
          </p:cNvPr>
          <p:cNvSpPr/>
          <p:nvPr/>
        </p:nvSpPr>
        <p:spPr>
          <a:xfrm>
            <a:off x="9476406" y="156754"/>
            <a:ext cx="2568162" cy="36957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72363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doctrine of supremacy applicable to res judicata?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Is the national judge obliged to review and set aside a judgment of the national courts which has become final and thus has acquired the status of res judicata, if incompatible with a subsequent judgment of the CJEU? </a:t>
            </a:r>
          </a:p>
          <a:p>
            <a:endParaRPr lang="en-US" dirty="0" smtClean="0"/>
          </a:p>
          <a:p>
            <a:pPr marL="0" indent="0">
              <a:buNone/>
            </a:pPr>
            <a:r>
              <a:rPr lang="en-US" b="1" i="1" dirty="0" err="1"/>
              <a:t>Kapferer</a:t>
            </a:r>
            <a:r>
              <a:rPr lang="en-US" b="1" i="1" dirty="0"/>
              <a:t> cases – C-234/04</a:t>
            </a:r>
          </a:p>
          <a:p>
            <a:pPr marL="0" indent="0">
              <a:buNone/>
            </a:pPr>
            <a:endParaRPr lang="en-US" dirty="0"/>
          </a:p>
          <a:p>
            <a:r>
              <a:rPr lang="en-US" dirty="0" smtClean="0">
                <a:solidFill>
                  <a:srgbClr val="FF0000"/>
                </a:solidFill>
              </a:rPr>
              <a:t>NO!</a:t>
            </a:r>
          </a:p>
          <a:p>
            <a:r>
              <a:rPr lang="en-US" dirty="0" smtClean="0"/>
              <a:t>The principle of res judicata prevails</a:t>
            </a:r>
          </a:p>
          <a:p>
            <a:r>
              <a:rPr lang="en-US" dirty="0" smtClean="0"/>
              <a:t>Ensures stability of law, legal certainty and sound administration of justice</a:t>
            </a:r>
          </a:p>
          <a:p>
            <a:pPr marL="0" indent="0" algn="ctr">
              <a:buNone/>
            </a:pPr>
            <a:endParaRPr lang="en-US" dirty="0" smtClean="0"/>
          </a:p>
          <a:p>
            <a:pPr marL="0" indent="0" algn="ctr">
              <a:buNone/>
            </a:pPr>
            <a:r>
              <a:rPr lang="en-US" dirty="0" smtClean="0"/>
              <a:t>BUT …</a:t>
            </a:r>
          </a:p>
          <a:p>
            <a:endParaRPr lang="en-US" dirty="0"/>
          </a:p>
        </p:txBody>
      </p:sp>
    </p:spTree>
    <p:extLst>
      <p:ext uri="{BB962C8B-B14F-4D97-AF65-F5344CB8AC3E}">
        <p14:creationId xmlns:p14="http://schemas.microsoft.com/office/powerpoint/2010/main" val="12829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allocation of exclusive competences is at stake?</a:t>
            </a:r>
            <a:endParaRPr lang="en-US" dirty="0"/>
          </a:p>
        </p:txBody>
      </p:sp>
      <p:sp>
        <p:nvSpPr>
          <p:cNvPr id="3" name="Content Placeholder 2"/>
          <p:cNvSpPr>
            <a:spLocks noGrp="1"/>
          </p:cNvSpPr>
          <p:nvPr>
            <p:ph idx="1"/>
          </p:nvPr>
        </p:nvSpPr>
        <p:spPr/>
        <p:txBody>
          <a:bodyPr/>
          <a:lstStyle/>
          <a:p>
            <a:r>
              <a:rPr lang="en-US" b="1" i="1" dirty="0" smtClean="0"/>
              <a:t>C-119/05 – </a:t>
            </a:r>
            <a:r>
              <a:rPr lang="en-US" b="1" i="1" dirty="0" err="1" smtClean="0"/>
              <a:t>Lucchini</a:t>
            </a:r>
            <a:r>
              <a:rPr lang="en-US" b="1" i="1" dirty="0" smtClean="0"/>
              <a:t> – </a:t>
            </a:r>
            <a:r>
              <a:rPr lang="en-US" dirty="0" smtClean="0"/>
              <a:t>related to state aid incompatible with the common market – CJEU imposed a restriction on res judicata over the principle of </a:t>
            </a:r>
            <a:r>
              <a:rPr lang="en-US" dirty="0" err="1" smtClean="0"/>
              <a:t>spuremacy</a:t>
            </a:r>
            <a:endParaRPr lang="en-US" dirty="0" smtClean="0"/>
          </a:p>
          <a:p>
            <a:endParaRPr lang="en-US" b="1" i="1" dirty="0"/>
          </a:p>
          <a:p>
            <a:r>
              <a:rPr lang="en-US" dirty="0" smtClean="0"/>
              <a:t>It ruled that a national judgment that had become final but was in </a:t>
            </a:r>
            <a:r>
              <a:rPr lang="en-US" b="1" dirty="0" smtClean="0"/>
              <a:t>flagrant violation of the division of competences </a:t>
            </a:r>
            <a:r>
              <a:rPr lang="en-US" dirty="0" smtClean="0"/>
              <a:t>between EU and Member States was in breach of EU Law and could no longer enjoy the status of res judicata!</a:t>
            </a:r>
            <a:endParaRPr lang="en-US" dirty="0"/>
          </a:p>
        </p:txBody>
      </p:sp>
    </p:spTree>
    <p:extLst>
      <p:ext uri="{BB962C8B-B14F-4D97-AF65-F5344CB8AC3E}">
        <p14:creationId xmlns:p14="http://schemas.microsoft.com/office/powerpoint/2010/main" val="376281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17</a:t>
            </a:r>
            <a:endParaRPr lang="en-US" dirty="0"/>
          </a:p>
        </p:txBody>
      </p:sp>
      <p:sp>
        <p:nvSpPr>
          <p:cNvPr id="3" name="Content Placeholder 2"/>
          <p:cNvSpPr>
            <a:spLocks noGrp="1"/>
          </p:cNvSpPr>
          <p:nvPr>
            <p:ph idx="1"/>
          </p:nvPr>
        </p:nvSpPr>
        <p:spPr/>
        <p:txBody>
          <a:bodyPr>
            <a:normAutofit fontScale="92500"/>
          </a:bodyPr>
          <a:lstStyle/>
          <a:p>
            <a:r>
              <a:rPr lang="en-US" dirty="0" smtClean="0"/>
              <a:t>The Treaty of Lisbon contains no article formally enshrining the supremacy of Union law over national legislation, but a declaration was attached to the Treaty to this effect – </a:t>
            </a:r>
            <a:r>
              <a:rPr lang="en-US" b="1" dirty="0" smtClean="0"/>
              <a:t>Declaration No. 17</a:t>
            </a:r>
          </a:p>
          <a:p>
            <a:endParaRPr lang="en-US" b="1" dirty="0"/>
          </a:p>
          <a:p>
            <a:r>
              <a:rPr lang="en-US" b="1" dirty="0" smtClean="0"/>
              <a:t>“</a:t>
            </a:r>
            <a:r>
              <a:rPr lang="en-US" b="1" i="1" dirty="0" smtClean="0"/>
              <a:t>…. The Treaties and the law adopted by the Union on the basis of the Treaties have primacy over the law of Member States, under the conditions laid down by the said case law” </a:t>
            </a:r>
          </a:p>
          <a:p>
            <a:endParaRPr lang="en-US" b="1" i="1" dirty="0" smtClean="0"/>
          </a:p>
          <a:p>
            <a:r>
              <a:rPr lang="en-US" dirty="0" smtClean="0"/>
              <a:t>Council Legal Service opinion – not being included in a Treaty shall not in any way change the existence of the principle </a:t>
            </a:r>
            <a:endParaRPr lang="en-US" dirty="0"/>
          </a:p>
        </p:txBody>
      </p:sp>
    </p:spTree>
    <p:extLst>
      <p:ext uri="{BB962C8B-B14F-4D97-AF65-F5344CB8AC3E}">
        <p14:creationId xmlns:p14="http://schemas.microsoft.com/office/powerpoint/2010/main" val="24950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CJEU	</a:t>
            </a:r>
            <a:endParaRPr lang="en-US" dirty="0"/>
          </a:p>
        </p:txBody>
      </p:sp>
      <p:sp>
        <p:nvSpPr>
          <p:cNvPr id="3" name="Content Placeholder 2"/>
          <p:cNvSpPr>
            <a:spLocks noGrp="1"/>
          </p:cNvSpPr>
          <p:nvPr>
            <p:ph idx="1"/>
          </p:nvPr>
        </p:nvSpPr>
        <p:spPr/>
        <p:txBody>
          <a:bodyPr/>
          <a:lstStyle/>
          <a:p>
            <a:r>
              <a:rPr lang="en-US" dirty="0" smtClean="0"/>
              <a:t>Importance of case law for the principle of supremacy </a:t>
            </a:r>
            <a:endParaRPr lang="en-US" dirty="0"/>
          </a:p>
        </p:txBody>
      </p:sp>
      <p:pic>
        <p:nvPicPr>
          <p:cNvPr id="4" name="Picture 3" descr="law_with_eu_fl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333" y="2523067"/>
            <a:ext cx="6350000" cy="3810000"/>
          </a:xfrm>
          <a:prstGeom prst="rect">
            <a:avLst/>
          </a:prstGeom>
        </p:spPr>
      </p:pic>
    </p:spTree>
    <p:extLst>
      <p:ext uri="{BB962C8B-B14F-4D97-AF65-F5344CB8AC3E}">
        <p14:creationId xmlns:p14="http://schemas.microsoft.com/office/powerpoint/2010/main" val="113432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19A5B00E-4A2C-4CE3-A064-6897FE17D7EC}"/>
              </a:ext>
            </a:extLst>
          </p:cNvPr>
          <p:cNvSpPr/>
          <p:nvPr/>
        </p:nvSpPr>
        <p:spPr>
          <a:xfrm>
            <a:off x="9300754" y="4219303"/>
            <a:ext cx="2891246" cy="2743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4" name="Group 33">
            <a:extLst>
              <a:ext uri="{FF2B5EF4-FFF2-40B4-BE49-F238E27FC236}">
                <a16:creationId xmlns="" xmlns:a16="http://schemas.microsoft.com/office/drawing/2014/main" id="{065689CC-509B-4775-9AA4-B3022E32BD64}"/>
              </a:ext>
            </a:extLst>
          </p:cNvPr>
          <p:cNvGrpSpPr/>
          <p:nvPr/>
        </p:nvGrpSpPr>
        <p:grpSpPr>
          <a:xfrm>
            <a:off x="6096001" y="939483"/>
            <a:ext cx="6106778" cy="5951189"/>
            <a:chOff x="6096001" y="939483"/>
            <a:chExt cx="6106778" cy="5951189"/>
          </a:xfrm>
        </p:grpSpPr>
        <p:sp>
          <p:nvSpPr>
            <p:cNvPr id="33" name="Isosceles Triangle 32">
              <a:extLst>
                <a:ext uri="{FF2B5EF4-FFF2-40B4-BE49-F238E27FC236}">
                  <a16:creationId xmlns="" xmlns:a16="http://schemas.microsoft.com/office/drawing/2014/main" id="{E1F07C5F-7F48-4888-BBBB-5DCFD56CC49D}"/>
                </a:ext>
              </a:extLst>
            </p:cNvPr>
            <p:cNvSpPr/>
            <p:nvPr/>
          </p:nvSpPr>
          <p:spPr>
            <a:xfrm>
              <a:off x="6096001" y="939483"/>
              <a:ext cx="6106778" cy="5951189"/>
            </a:xfrm>
            <a:prstGeom prst="triangle">
              <a:avLst>
                <a:gd name="adj" fmla="val 10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grpSp>
          <p:nvGrpSpPr>
            <p:cNvPr id="31" name="Group 30">
              <a:extLst>
                <a:ext uri="{FF2B5EF4-FFF2-40B4-BE49-F238E27FC236}">
                  <a16:creationId xmlns="" xmlns:a16="http://schemas.microsoft.com/office/drawing/2014/main" id="{2A532BD6-72C4-4167-BD8E-91D3EC2B1680}"/>
                </a:ext>
              </a:extLst>
            </p:cNvPr>
            <p:cNvGrpSpPr/>
            <p:nvPr/>
          </p:nvGrpSpPr>
          <p:grpSpPr>
            <a:xfrm>
              <a:off x="7737570" y="3228181"/>
              <a:ext cx="4454430" cy="3583949"/>
              <a:chOff x="7737570" y="3228181"/>
              <a:chExt cx="4454430" cy="3583949"/>
            </a:xfrm>
          </p:grpSpPr>
          <p:grpSp>
            <p:nvGrpSpPr>
              <p:cNvPr id="25" name="Group 24">
                <a:extLst>
                  <a:ext uri="{FF2B5EF4-FFF2-40B4-BE49-F238E27FC236}">
                    <a16:creationId xmlns="" xmlns:a16="http://schemas.microsoft.com/office/drawing/2014/main" id="{376BABD9-998C-4963-AC2D-65A24CF3970B}"/>
                  </a:ext>
                </a:extLst>
              </p:cNvPr>
              <p:cNvGrpSpPr/>
              <p:nvPr/>
            </p:nvGrpSpPr>
            <p:grpSpPr>
              <a:xfrm>
                <a:off x="7737570" y="5627456"/>
                <a:ext cx="4454430" cy="1184674"/>
                <a:chOff x="7537274" y="39189"/>
                <a:chExt cx="4454430" cy="1184674"/>
              </a:xfrm>
            </p:grpSpPr>
            <p:sp>
              <p:nvSpPr>
                <p:cNvPr id="21" name="Rectangle 20">
                  <a:extLst>
                    <a:ext uri="{FF2B5EF4-FFF2-40B4-BE49-F238E27FC236}">
                      <a16:creationId xmlns="" xmlns:a16="http://schemas.microsoft.com/office/drawing/2014/main" id="{69692742-FF8A-4D1E-97A2-9B14AFC862CE}"/>
                    </a:ext>
                  </a:extLst>
                </p:cNvPr>
                <p:cNvSpPr/>
                <p:nvPr/>
              </p:nvSpPr>
              <p:spPr>
                <a:xfrm>
                  <a:off x="7537274" y="39189"/>
                  <a:ext cx="4402178" cy="7622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9" name="Rectangle 18">
                  <a:extLst>
                    <a:ext uri="{FF2B5EF4-FFF2-40B4-BE49-F238E27FC236}">
                      <a16:creationId xmlns="" xmlns:a16="http://schemas.microsoft.com/office/drawing/2014/main" id="{E082568A-E3C3-422B-AAA9-988E1C27F2A2}"/>
                    </a:ext>
                  </a:extLst>
                </p:cNvPr>
                <p:cNvSpPr/>
                <p:nvPr/>
              </p:nvSpPr>
              <p:spPr>
                <a:xfrm>
                  <a:off x="7537274" y="546229"/>
                  <a:ext cx="4402178" cy="66833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pic>
              <p:nvPicPr>
                <p:cNvPr id="11" name="Picture 10" descr="Graphical user interface, text&#10;&#10;Description automatically generated">
                  <a:extLst>
                    <a:ext uri="{FF2B5EF4-FFF2-40B4-BE49-F238E27FC236}">
                      <a16:creationId xmlns="" xmlns:a16="http://schemas.microsoft.com/office/drawing/2014/main" id="{C437F125-0465-4434-89B2-4EABD198E20B}"/>
                    </a:ext>
                  </a:extLst>
                </p:cNvPr>
                <p:cNvPicPr>
                  <a:picLocks noChangeAspect="1"/>
                </p:cNvPicPr>
                <p:nvPr/>
              </p:nvPicPr>
              <p:blipFill rotWithShape="1">
                <a:blip r:embed="rId2">
                  <a:extLst>
                    <a:ext uri="{28A0092B-C50C-407E-A947-70E740481C1C}">
                      <a14:useLocalDpi xmlns:a14="http://schemas.microsoft.com/office/drawing/2010/main" val="0"/>
                    </a:ext>
                  </a:extLst>
                </a:blip>
                <a:srcRect t="26034"/>
                <a:stretch/>
              </p:blipFill>
              <p:spPr>
                <a:xfrm>
                  <a:off x="7762366" y="612422"/>
                  <a:ext cx="3027488" cy="611441"/>
                </a:xfrm>
                <a:prstGeom prst="rect">
                  <a:avLst/>
                </a:prstGeom>
              </p:spPr>
            </p:pic>
            <p:pic>
              <p:nvPicPr>
                <p:cNvPr id="13" name="Picture 12" descr="A picture containing diagram&#10;&#10;Description automatically generated">
                  <a:extLst>
                    <a:ext uri="{FF2B5EF4-FFF2-40B4-BE49-F238E27FC236}">
                      <a16:creationId xmlns="" xmlns:a16="http://schemas.microsoft.com/office/drawing/2014/main" id="{169D6CC8-52AB-4FF7-8DE2-F228F9650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656" y="663693"/>
                  <a:ext cx="1331616" cy="467851"/>
                </a:xfrm>
                <a:prstGeom prst="rect">
                  <a:avLst/>
                </a:prstGeom>
              </p:spPr>
            </p:pic>
            <p:sp>
              <p:nvSpPr>
                <p:cNvPr id="17" name="Rectangle 16">
                  <a:extLst>
                    <a:ext uri="{FF2B5EF4-FFF2-40B4-BE49-F238E27FC236}">
                      <a16:creationId xmlns="" xmlns:a16="http://schemas.microsoft.com/office/drawing/2014/main" id="{401D10FF-ACF3-4841-8206-DF9825EB5958}"/>
                    </a:ext>
                  </a:extLst>
                </p:cNvPr>
                <p:cNvSpPr/>
                <p:nvPr/>
              </p:nvSpPr>
              <p:spPr>
                <a:xfrm>
                  <a:off x="7537274" y="611544"/>
                  <a:ext cx="535939" cy="6030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pic>
              <p:nvPicPr>
                <p:cNvPr id="15" name="Picture 14" descr="Icon&#10;&#10;Description automatically generated">
                  <a:extLst>
                    <a:ext uri="{FF2B5EF4-FFF2-40B4-BE49-F238E27FC236}">
                      <a16:creationId xmlns="" xmlns:a16="http://schemas.microsoft.com/office/drawing/2014/main" id="{2B8A78DC-C4EC-4C41-90C0-B07201B05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840" y="660750"/>
                  <a:ext cx="421017" cy="498849"/>
                </a:xfrm>
                <a:prstGeom prst="rect">
                  <a:avLst/>
                </a:prstGeom>
              </p:spPr>
            </p:pic>
            <p:sp>
              <p:nvSpPr>
                <p:cNvPr id="23" name="TextBox 22">
                  <a:extLst>
                    <a:ext uri="{FF2B5EF4-FFF2-40B4-BE49-F238E27FC236}">
                      <a16:creationId xmlns="" xmlns:a16="http://schemas.microsoft.com/office/drawing/2014/main" id="{8F3AEF79-E308-4B58-98D6-EA6849F80ED0}"/>
                    </a:ext>
                  </a:extLst>
                </p:cNvPr>
                <p:cNvSpPr txBox="1"/>
                <p:nvPr/>
              </p:nvSpPr>
              <p:spPr>
                <a:xfrm>
                  <a:off x="8242664" y="52250"/>
                  <a:ext cx="3749040" cy="523220"/>
                </a:xfrm>
                <a:prstGeom prst="rect">
                  <a:avLst/>
                </a:prstGeom>
                <a:noFill/>
              </p:spPr>
              <p:txBody>
                <a:bodyPr wrap="square" rtlCol="0">
                  <a:spAutoFit/>
                </a:bodyPr>
                <a:lstStyle/>
                <a:p>
                  <a:pPr algn="r"/>
                  <a:r>
                    <a:rPr lang="x-none" sz="2800" b="1" dirty="0">
                      <a:solidFill>
                        <a:srgbClr val="3B5392"/>
                      </a:solidFill>
                      <a:latin typeface="Cabin" panose="020B0803050202020004" pitchFamily="34" charset="0"/>
                    </a:rPr>
                    <a:t>Diploma in Law (Malta)</a:t>
                  </a:r>
                </a:p>
              </p:txBody>
            </p:sp>
          </p:grpSp>
          <p:pic>
            <p:nvPicPr>
              <p:cNvPr id="30" name="Picture 29" descr="Icon&#10;&#10;Description automatically generated">
                <a:extLst>
                  <a:ext uri="{FF2B5EF4-FFF2-40B4-BE49-F238E27FC236}">
                    <a16:creationId xmlns="" xmlns:a16="http://schemas.microsoft.com/office/drawing/2014/main" id="{68AB2084-0066-4587-AF2F-A0397F1AF5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0864" y="3228181"/>
                <a:ext cx="2259663" cy="2402767"/>
              </a:xfrm>
              <a:prstGeom prst="rect">
                <a:avLst/>
              </a:prstGeom>
            </p:spPr>
          </p:pic>
        </p:grpSp>
      </p:grpSp>
      <p:sp>
        <p:nvSpPr>
          <p:cNvPr id="32" name="Rectangle 31">
            <a:extLst>
              <a:ext uri="{FF2B5EF4-FFF2-40B4-BE49-F238E27FC236}">
                <a16:creationId xmlns="" xmlns:a16="http://schemas.microsoft.com/office/drawing/2014/main" id="{19F194B6-55F6-4FD6-B31B-C235C79D2AD8}"/>
              </a:ext>
            </a:extLst>
          </p:cNvPr>
          <p:cNvSpPr/>
          <p:nvPr/>
        </p:nvSpPr>
        <p:spPr>
          <a:xfrm>
            <a:off x="9476406" y="156754"/>
            <a:ext cx="2568162" cy="36957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20" name="Group 19">
            <a:extLst>
              <a:ext uri="{FF2B5EF4-FFF2-40B4-BE49-F238E27FC236}">
                <a16:creationId xmlns="" xmlns:a16="http://schemas.microsoft.com/office/drawing/2014/main" id="{D2A1EBE4-7E09-4E45-A8D2-951BC1E51164}"/>
              </a:ext>
            </a:extLst>
          </p:cNvPr>
          <p:cNvGrpSpPr/>
          <p:nvPr/>
        </p:nvGrpSpPr>
        <p:grpSpPr>
          <a:xfrm>
            <a:off x="386455" y="1398470"/>
            <a:ext cx="5656935" cy="4610099"/>
            <a:chOff x="386455" y="1398470"/>
            <a:chExt cx="5656935" cy="4610099"/>
          </a:xfrm>
        </p:grpSpPr>
        <p:pic>
          <p:nvPicPr>
            <p:cNvPr id="14" name="Picture 13" descr="Shape, circle&#10;&#10;Description automatically generated">
              <a:extLst>
                <a:ext uri="{FF2B5EF4-FFF2-40B4-BE49-F238E27FC236}">
                  <a16:creationId xmlns="" xmlns:a16="http://schemas.microsoft.com/office/drawing/2014/main" id="{F52DEED8-975E-4022-81CC-26609508CE7F}"/>
                </a:ext>
              </a:extLst>
            </p:cNvPr>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28018" b="72830" l="19015" r="81671">
                          <a14:foregroundMark x1="31005" y1="28825" x2="31005" y2="28825"/>
                          <a14:foregroundMark x1="19055" y1="44489" x2="19055" y2="44489"/>
                          <a14:foregroundMark x1="56964" y1="61607" x2="56964" y2="61607"/>
                          <a14:foregroundMark x1="76262" y1="59427" x2="76262" y2="59427"/>
                          <a14:foregroundMark x1="81671" y1="57206" x2="81671" y2="57206"/>
                          <a14:foregroundMark x1="74808" y1="70166" x2="74808" y2="70166"/>
                          <a14:foregroundMark x1="62051" y1="48486" x2="62051" y2="48486"/>
                          <a14:foregroundMark x1="69075" y1="46427" x2="69075" y2="46427"/>
                          <a14:foregroundMark x1="66572" y1="38151" x2="66572" y2="38151"/>
                          <a14:foregroundMark x1="59790" y1="41260" x2="59790" y2="41260"/>
                          <a14:foregroundMark x1="41179" y1="47679" x2="41179" y2="47679"/>
                          <a14:foregroundMark x1="50989" y1="34114" x2="50989" y2="34114"/>
                          <a14:foregroundMark x1="41421" y1="32176" x2="41421" y2="32176"/>
                          <a14:foregroundMark x1="32701" y1="34558" x2="32701" y2="34558"/>
                          <a14:foregroundMark x1="25636" y1="40816" x2="25636" y2="40816"/>
                          <a14:foregroundMark x1="24142" y1="50182" x2="24142" y2="50182"/>
                          <a14:foregroundMark x1="26363" y1="58579" x2="26363" y2="58579"/>
                          <a14:foregroundMark x1="33226" y1="64998" x2="33226" y2="64998"/>
                          <a14:foregroundMark x1="41623" y1="67662" x2="41623" y2="67662"/>
                          <a14:foregroundMark x1="63545" y1="61324" x2="63545" y2="61324"/>
                          <a14:foregroundMark x1="72103" y1="56601" x2="62818" y2="55914"/>
                          <a14:foregroundMark x1="62818" y1="55914" x2="55349" y2="62132"/>
                          <a14:foregroundMark x1="55349" y1="62132" x2="63948" y2="68631"/>
                          <a14:foregroundMark x1="63948" y1="68631" x2="72184" y2="63464"/>
                          <a14:foregroundMark x1="72184" y1="63464" x2="74082" y2="56762"/>
                          <a14:foregroundMark x1="68995" y1="71740" x2="61405" y2="72103"/>
                        </a14:backgroundRemoval>
                      </a14:imgEffect>
                    </a14:imgLayer>
                  </a14:imgProps>
                </a:ext>
                <a:ext uri="{28A0092B-C50C-407E-A947-70E740481C1C}">
                  <a14:useLocalDpi xmlns:a14="http://schemas.microsoft.com/office/drawing/2010/main" val="0"/>
                </a:ext>
              </a:extLst>
            </a:blip>
            <a:srcRect l="15126" t="22483" r="16142" b="21505"/>
            <a:stretch/>
          </p:blipFill>
          <p:spPr>
            <a:xfrm>
              <a:off x="386455" y="1398470"/>
              <a:ext cx="5656935" cy="4610099"/>
            </a:xfrm>
            <a:prstGeom prst="rect">
              <a:avLst/>
            </a:prstGeom>
          </p:spPr>
        </p:pic>
        <p:pic>
          <p:nvPicPr>
            <p:cNvPr id="18" name="Picture 17" descr="Shape&#10;&#10;Description automatically generated">
              <a:extLst>
                <a:ext uri="{FF2B5EF4-FFF2-40B4-BE49-F238E27FC236}">
                  <a16:creationId xmlns="" xmlns:a16="http://schemas.microsoft.com/office/drawing/2014/main" id="{F9AD5254-8193-42B6-AF7C-EB90D6C41A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5098" y="4254500"/>
              <a:ext cx="886002" cy="750887"/>
            </a:xfrm>
            <a:prstGeom prst="rect">
              <a:avLst/>
            </a:prstGeom>
          </p:spPr>
        </p:pic>
      </p:grpSp>
    </p:spTree>
    <p:extLst>
      <p:ext uri="{BB962C8B-B14F-4D97-AF65-F5344CB8AC3E}">
        <p14:creationId xmlns:p14="http://schemas.microsoft.com/office/powerpoint/2010/main" val="355673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4400" dirty="0" smtClean="0"/>
          </a:p>
          <a:p>
            <a:pPr marL="0" indent="0" algn="ctr">
              <a:buNone/>
            </a:pPr>
            <a:endParaRPr lang="en-US" sz="4400" dirty="0" smtClean="0"/>
          </a:p>
          <a:p>
            <a:pPr marL="0" indent="0" algn="ctr">
              <a:buNone/>
            </a:pPr>
            <a:r>
              <a:rPr lang="en-US" sz="4400" dirty="0" smtClean="0"/>
              <a:t>Part II: Direct effect and Indirect Effect</a:t>
            </a:r>
          </a:p>
          <a:p>
            <a:pPr marL="0" indent="0" algn="ctr">
              <a:buNone/>
            </a:pPr>
            <a:endParaRPr lang="en-US" sz="4400" dirty="0"/>
          </a:p>
        </p:txBody>
      </p:sp>
    </p:spTree>
    <p:extLst>
      <p:ext uri="{BB962C8B-B14F-4D97-AF65-F5344CB8AC3E}">
        <p14:creationId xmlns:p14="http://schemas.microsoft.com/office/powerpoint/2010/main" val="413049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258 TFEU - Ineffective means of enforcement</a:t>
            </a:r>
            <a:endParaRPr lang="en-US" dirty="0"/>
          </a:p>
        </p:txBody>
      </p:sp>
      <p:sp>
        <p:nvSpPr>
          <p:cNvPr id="3" name="Content Placeholder 2"/>
          <p:cNvSpPr>
            <a:spLocks noGrp="1"/>
          </p:cNvSpPr>
          <p:nvPr>
            <p:ph idx="1"/>
          </p:nvPr>
        </p:nvSpPr>
        <p:spPr/>
        <p:txBody>
          <a:bodyPr/>
          <a:lstStyle/>
          <a:p>
            <a:r>
              <a:rPr lang="en-US" dirty="0" smtClean="0"/>
              <a:t>Mechanism initiated by the Commission against defaulting Member States to ensure that a state complies with Union law obligations</a:t>
            </a:r>
          </a:p>
          <a:p>
            <a:pPr marL="0" indent="0">
              <a:buNone/>
            </a:pPr>
            <a:endParaRPr lang="en-US" dirty="0" smtClean="0"/>
          </a:p>
          <a:p>
            <a:r>
              <a:rPr lang="en-US" dirty="0" smtClean="0"/>
              <a:t>A penalty may also be imposed against the MS</a:t>
            </a:r>
          </a:p>
          <a:p>
            <a:endParaRPr lang="en-US" dirty="0"/>
          </a:p>
          <a:p>
            <a:pPr marL="0" indent="0" algn="ctr">
              <a:buNone/>
            </a:pPr>
            <a:r>
              <a:rPr lang="en-US" dirty="0" smtClean="0">
                <a:solidFill>
                  <a:srgbClr val="FF0000"/>
                </a:solidFill>
              </a:rPr>
              <a:t>BUT</a:t>
            </a:r>
          </a:p>
          <a:p>
            <a:pPr marL="0" indent="0" algn="just">
              <a:buNone/>
            </a:pPr>
            <a:endParaRPr lang="en-US" dirty="0">
              <a:solidFill>
                <a:srgbClr val="FF0000"/>
              </a:solidFill>
            </a:endParaRPr>
          </a:p>
          <a:p>
            <a:pPr marL="0" indent="0" algn="ctr">
              <a:buNone/>
            </a:pPr>
            <a:r>
              <a:rPr lang="en-US" b="1" dirty="0" smtClean="0"/>
              <a:t>INDVIDUALS HAD NO REMEDY </a:t>
            </a:r>
          </a:p>
          <a:p>
            <a:pPr marL="0" indent="0" algn="just">
              <a:buNone/>
            </a:pPr>
            <a:endParaRPr lang="en-US" dirty="0">
              <a:solidFill>
                <a:srgbClr val="FF0000"/>
              </a:solidFill>
            </a:endParaRPr>
          </a:p>
          <a:p>
            <a:pPr marL="0" indent="0" algn="just">
              <a:buNone/>
            </a:pPr>
            <a:endParaRPr lang="en-US" dirty="0" smtClean="0"/>
          </a:p>
        </p:txBody>
      </p:sp>
    </p:spTree>
    <p:extLst>
      <p:ext uri="{BB962C8B-B14F-4D97-AF65-F5344CB8AC3E}">
        <p14:creationId xmlns:p14="http://schemas.microsoft.com/office/powerpoint/2010/main" val="425825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solved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CJEU developed principles whereby an aggrieved national of a MS would be afforded rights which could in certain circumstances, be enforced in the courts of MSs</a:t>
            </a:r>
          </a:p>
          <a:p>
            <a:endParaRPr lang="en-US" dirty="0" smtClean="0"/>
          </a:p>
          <a:p>
            <a:pPr marL="0" indent="0">
              <a:buNone/>
            </a:pPr>
            <a:r>
              <a:rPr lang="en-US" u="sng" dirty="0" smtClean="0"/>
              <a:t>3 principles </a:t>
            </a:r>
          </a:p>
          <a:p>
            <a:pPr marL="0" indent="0">
              <a:buNone/>
            </a:pPr>
            <a:endParaRPr lang="en-US" u="sng" dirty="0"/>
          </a:p>
          <a:p>
            <a:r>
              <a:rPr lang="en-US" dirty="0" smtClean="0"/>
              <a:t>Indirect effect</a:t>
            </a:r>
          </a:p>
          <a:p>
            <a:r>
              <a:rPr lang="en-US" dirty="0" smtClean="0"/>
              <a:t>Direct Effect</a:t>
            </a:r>
          </a:p>
          <a:p>
            <a:r>
              <a:rPr lang="en-US" dirty="0" smtClean="0"/>
              <a:t>State Liability</a:t>
            </a:r>
            <a:endParaRPr lang="en-US" dirty="0"/>
          </a:p>
        </p:txBody>
      </p:sp>
      <p:pic>
        <p:nvPicPr>
          <p:cNvPr id="11" name="Picture 10" descr="problem solve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534" y="3767666"/>
            <a:ext cx="3810000" cy="2133600"/>
          </a:xfrm>
          <a:prstGeom prst="rect">
            <a:avLst/>
          </a:prstGeom>
        </p:spPr>
      </p:pic>
    </p:spTree>
    <p:extLst>
      <p:ext uri="{BB962C8B-B14F-4D97-AF65-F5344CB8AC3E}">
        <p14:creationId xmlns:p14="http://schemas.microsoft.com/office/powerpoint/2010/main" val="314265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effect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National courts may be unable to to interpret national law to avoid a conflict with Union law</a:t>
            </a:r>
          </a:p>
          <a:p>
            <a:endParaRPr lang="en-US" dirty="0"/>
          </a:p>
          <a:p>
            <a:r>
              <a:rPr lang="en-US" dirty="0" smtClean="0"/>
              <a:t>Principle that an EU citizen may invoke European law before courts</a:t>
            </a:r>
          </a:p>
          <a:p>
            <a:endParaRPr lang="en-US" dirty="0"/>
          </a:p>
          <a:p>
            <a:r>
              <a:rPr lang="en-US" dirty="0" smtClean="0"/>
              <a:t>Ensures application and effectiveness of EU law in EU countries</a:t>
            </a:r>
          </a:p>
          <a:p>
            <a:endParaRPr lang="en-US" dirty="0"/>
          </a:p>
          <a:p>
            <a:r>
              <a:rPr lang="en-US" dirty="0" smtClean="0"/>
              <a:t>Effective supervisory mechanism – by individuals</a:t>
            </a:r>
          </a:p>
          <a:p>
            <a:pPr marL="0" indent="0">
              <a:buNone/>
            </a:pPr>
            <a:endParaRPr lang="en-US" dirty="0" smtClean="0"/>
          </a:p>
          <a:p>
            <a:r>
              <a:rPr lang="en-US" dirty="0" smtClean="0"/>
              <a:t>Enhance uniformity </a:t>
            </a:r>
            <a:endParaRPr lang="en-US" dirty="0"/>
          </a:p>
        </p:txBody>
      </p:sp>
    </p:spTree>
    <p:extLst>
      <p:ext uri="{BB962C8B-B14F-4D97-AF65-F5344CB8AC3E}">
        <p14:creationId xmlns:p14="http://schemas.microsoft.com/office/powerpoint/2010/main" val="415727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Van </a:t>
            </a:r>
            <a:r>
              <a:rPr lang="en-US" i="1" dirty="0" err="1" smtClean="0"/>
              <a:t>Gend</a:t>
            </a:r>
            <a:r>
              <a:rPr lang="en-US" i="1" dirty="0" smtClean="0"/>
              <a:t> en Loos v </a:t>
            </a:r>
            <a:r>
              <a:rPr lang="en-US" i="1" dirty="0" err="1" smtClean="0"/>
              <a:t>Nederlandse</a:t>
            </a:r>
            <a:r>
              <a:rPr lang="en-US" i="1" dirty="0" smtClean="0"/>
              <a:t> (C-26/62)</a:t>
            </a:r>
            <a:endParaRPr lang="en-US" i="1" dirty="0"/>
          </a:p>
        </p:txBody>
      </p:sp>
      <p:sp>
        <p:nvSpPr>
          <p:cNvPr id="3" name="Content Placeholder 2"/>
          <p:cNvSpPr>
            <a:spLocks noGrp="1"/>
          </p:cNvSpPr>
          <p:nvPr>
            <p:ph idx="1"/>
          </p:nvPr>
        </p:nvSpPr>
        <p:spPr/>
        <p:txBody>
          <a:bodyPr/>
          <a:lstStyle/>
          <a:p>
            <a:r>
              <a:rPr lang="en-US" dirty="0" smtClean="0"/>
              <a:t>Developed the principle of direct effect </a:t>
            </a:r>
          </a:p>
          <a:p>
            <a:endParaRPr lang="en-US" dirty="0"/>
          </a:p>
          <a:p>
            <a:r>
              <a:rPr lang="en-US" dirty="0" smtClean="0"/>
              <a:t>Could the claimant rely on a treaty article in the national court? </a:t>
            </a:r>
          </a:p>
          <a:p>
            <a:pPr lvl="1"/>
            <a:r>
              <a:rPr lang="en-US" dirty="0" smtClean="0"/>
              <a:t>CJEU held that Union law is meant to provide obligations but also rights</a:t>
            </a:r>
          </a:p>
          <a:p>
            <a:pPr lvl="1"/>
            <a:r>
              <a:rPr lang="en-US" dirty="0" smtClean="0"/>
              <a:t>Therefore a claimant may invoke EU law before the national court to challenge a national legislation </a:t>
            </a:r>
          </a:p>
          <a:p>
            <a:pPr lvl="1"/>
            <a:r>
              <a:rPr lang="en-US" dirty="0" smtClean="0"/>
              <a:t>Therefore not only the Commission may now challenge Member States for incorrect application of EU law but </a:t>
            </a:r>
            <a:r>
              <a:rPr lang="en-US" dirty="0" smtClean="0">
                <a:solidFill>
                  <a:srgbClr val="FF0000"/>
                </a:solidFill>
              </a:rPr>
              <a:t>ALSO CITIZENS</a:t>
            </a:r>
            <a:r>
              <a:rPr lang="en-US" dirty="0" smtClean="0"/>
              <a:t>. </a:t>
            </a:r>
            <a:endParaRPr lang="en-US" dirty="0"/>
          </a:p>
        </p:txBody>
      </p:sp>
    </p:spTree>
    <p:extLst>
      <p:ext uri="{BB962C8B-B14F-4D97-AF65-F5344CB8AC3E}">
        <p14:creationId xmlns:p14="http://schemas.microsoft.com/office/powerpoint/2010/main" val="264664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4400" dirty="0" smtClean="0"/>
          </a:p>
          <a:p>
            <a:pPr algn="ctr"/>
            <a:endParaRPr lang="en-US" sz="4400" dirty="0"/>
          </a:p>
          <a:p>
            <a:pPr algn="ctr"/>
            <a:r>
              <a:rPr lang="en-US" sz="4400" dirty="0" smtClean="0"/>
              <a:t>Part I: Principle of supremacy</a:t>
            </a:r>
            <a:endParaRPr lang="en-US" sz="4400" dirty="0"/>
          </a:p>
        </p:txBody>
      </p:sp>
    </p:spTree>
    <p:extLst>
      <p:ext uri="{BB962C8B-B14F-4D97-AF65-F5344CB8AC3E}">
        <p14:creationId xmlns:p14="http://schemas.microsoft.com/office/powerpoint/2010/main" val="406563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for Direct Effect</a:t>
            </a:r>
            <a:endParaRPr lang="en-US" dirty="0"/>
          </a:p>
        </p:txBody>
      </p:sp>
      <p:sp>
        <p:nvSpPr>
          <p:cNvPr id="3" name="Content Placeholder 2"/>
          <p:cNvSpPr>
            <a:spLocks noGrp="1"/>
          </p:cNvSpPr>
          <p:nvPr>
            <p:ph idx="1"/>
          </p:nvPr>
        </p:nvSpPr>
        <p:spPr/>
        <p:txBody>
          <a:bodyPr/>
          <a:lstStyle/>
          <a:p>
            <a:r>
              <a:rPr lang="en-US" dirty="0" smtClean="0"/>
              <a:t>Provisions which are:</a:t>
            </a:r>
          </a:p>
          <a:p>
            <a:endParaRPr lang="en-US" dirty="0"/>
          </a:p>
          <a:p>
            <a:r>
              <a:rPr lang="en-US" dirty="0" smtClean="0"/>
              <a:t>1. </a:t>
            </a:r>
            <a:r>
              <a:rPr lang="en-US" u="sng" dirty="0" smtClean="0"/>
              <a:t>Sufficiently precise</a:t>
            </a:r>
            <a:r>
              <a:rPr lang="en-US" dirty="0"/>
              <a:t> </a:t>
            </a:r>
            <a:r>
              <a:rPr lang="en-US" dirty="0" smtClean="0"/>
              <a:t>– a provision is to be sufficiently precise in order to have direct effect – </a:t>
            </a:r>
            <a:r>
              <a:rPr lang="en-US" i="1" dirty="0" smtClean="0"/>
              <a:t>Van </a:t>
            </a:r>
            <a:r>
              <a:rPr lang="en-US" i="1" dirty="0" err="1" smtClean="0"/>
              <a:t>Duyn</a:t>
            </a:r>
            <a:r>
              <a:rPr lang="en-US" i="1" dirty="0" smtClean="0"/>
              <a:t> v Home Office </a:t>
            </a:r>
            <a:r>
              <a:rPr lang="en-US" dirty="0" smtClean="0"/>
              <a:t>&amp; </a:t>
            </a:r>
            <a:r>
              <a:rPr lang="en-US" i="1" dirty="0" err="1" smtClean="0"/>
              <a:t>Defrenne</a:t>
            </a:r>
            <a:r>
              <a:rPr lang="en-US" i="1" dirty="0" smtClean="0"/>
              <a:t> v SABENA </a:t>
            </a:r>
          </a:p>
          <a:p>
            <a:pPr marL="0" indent="0">
              <a:buNone/>
            </a:pPr>
            <a:endParaRPr lang="en-US" u="sng" dirty="0" smtClean="0"/>
          </a:p>
          <a:p>
            <a:r>
              <a:rPr lang="en-US" u="sng" dirty="0" smtClean="0"/>
              <a:t>2. Unconditional</a:t>
            </a:r>
            <a:r>
              <a:rPr lang="en-US" dirty="0" smtClean="0"/>
              <a:t> – not subject, in its implementation or effects, to any additional measure by the Union or the Member States. </a:t>
            </a:r>
            <a:endParaRPr lang="en-US" u="sng" dirty="0" smtClean="0"/>
          </a:p>
          <a:p>
            <a:endParaRPr lang="en-US" dirty="0"/>
          </a:p>
        </p:txBody>
      </p:sp>
    </p:spTree>
    <p:extLst>
      <p:ext uri="{BB962C8B-B14F-4D97-AF65-F5344CB8AC3E}">
        <p14:creationId xmlns:p14="http://schemas.microsoft.com/office/powerpoint/2010/main" val="265138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Treaty articles have direct effect? </a:t>
            </a:r>
            <a:endParaRPr lang="en-US" dirty="0"/>
          </a:p>
        </p:txBody>
      </p:sp>
      <p:sp>
        <p:nvSpPr>
          <p:cNvPr id="3" name="Content Placeholder 2"/>
          <p:cNvSpPr>
            <a:spLocks noGrp="1"/>
          </p:cNvSpPr>
          <p:nvPr>
            <p:ph idx="1"/>
          </p:nvPr>
        </p:nvSpPr>
        <p:spPr/>
        <p:txBody>
          <a:bodyPr/>
          <a:lstStyle/>
          <a:p>
            <a:r>
              <a:rPr lang="en-US" dirty="0" smtClean="0"/>
              <a:t>Treaty provisions typically do not impose an obligation or a commitment </a:t>
            </a:r>
          </a:p>
          <a:p>
            <a:endParaRPr lang="en-US" dirty="0"/>
          </a:p>
          <a:p>
            <a:r>
              <a:rPr lang="en-US" i="1" dirty="0" smtClean="0"/>
              <a:t>Van </a:t>
            </a:r>
            <a:r>
              <a:rPr lang="en-US" i="1" dirty="0" err="1" smtClean="0"/>
              <a:t>Gend</a:t>
            </a:r>
            <a:r>
              <a:rPr lang="en-US" i="1" dirty="0" smtClean="0"/>
              <a:t> en Loos – </a:t>
            </a:r>
            <a:r>
              <a:rPr lang="en-US" dirty="0" smtClean="0"/>
              <a:t>Had found that former article 12 of EC Treaty was directly effective against the State. Therefore Treaties are directly effective </a:t>
            </a:r>
            <a:endParaRPr lang="en-US" i="1" dirty="0"/>
          </a:p>
        </p:txBody>
      </p:sp>
      <p:pic>
        <p:nvPicPr>
          <p:cNvPr id="4" name="Picture 3" descr="15774062_303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265" y="4521200"/>
            <a:ext cx="5139267" cy="2167467"/>
          </a:xfrm>
          <a:prstGeom prst="rect">
            <a:avLst/>
          </a:prstGeom>
        </p:spPr>
      </p:pic>
    </p:spTree>
    <p:extLst>
      <p:ext uri="{BB962C8B-B14F-4D97-AF65-F5344CB8AC3E}">
        <p14:creationId xmlns:p14="http://schemas.microsoft.com/office/powerpoint/2010/main" val="91781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an EU citizen invoke Treaty article against another citizen or undertaking</a:t>
            </a:r>
            <a:endParaRPr lang="en-US" dirty="0"/>
          </a:p>
        </p:txBody>
      </p:sp>
      <p:sp>
        <p:nvSpPr>
          <p:cNvPr id="3" name="Content Placeholder 2"/>
          <p:cNvSpPr>
            <a:spLocks noGrp="1"/>
          </p:cNvSpPr>
          <p:nvPr>
            <p:ph idx="1"/>
          </p:nvPr>
        </p:nvSpPr>
        <p:spPr/>
        <p:txBody>
          <a:bodyPr/>
          <a:lstStyle/>
          <a:p>
            <a:r>
              <a:rPr lang="en-US" i="1" dirty="0" err="1" smtClean="0"/>
              <a:t>Defrenne</a:t>
            </a:r>
            <a:r>
              <a:rPr lang="en-US" i="1" dirty="0" smtClean="0"/>
              <a:t> v Sabena – C-43/75 </a:t>
            </a:r>
          </a:p>
          <a:p>
            <a:pPr lvl="1"/>
            <a:r>
              <a:rPr lang="en-US" dirty="0" smtClean="0"/>
              <a:t>Claim by an air stewardess against her employer for equal pay on basis of Art 119 EC Treaty </a:t>
            </a:r>
          </a:p>
          <a:p>
            <a:pPr marL="457200" lvl="1" indent="0">
              <a:buNone/>
            </a:pPr>
            <a:endParaRPr lang="en-US" dirty="0" smtClean="0"/>
          </a:p>
          <a:p>
            <a:pPr lvl="1"/>
            <a:r>
              <a:rPr lang="en-US" dirty="0" smtClean="0"/>
              <a:t>“</a:t>
            </a:r>
            <a:r>
              <a:rPr lang="en-US" i="1" dirty="0" smtClean="0"/>
              <a:t>…. the prohibition on discrimination between</a:t>
            </a:r>
          </a:p>
          <a:p>
            <a:pPr marL="457200" lvl="1" indent="0">
              <a:buNone/>
            </a:pPr>
            <a:r>
              <a:rPr lang="en-US" i="1" dirty="0" smtClean="0"/>
              <a:t> men and women applies not only to the action</a:t>
            </a:r>
          </a:p>
          <a:p>
            <a:pPr marL="457200" lvl="1" indent="0">
              <a:buNone/>
            </a:pPr>
            <a:r>
              <a:rPr lang="en-US" i="1" dirty="0" smtClean="0"/>
              <a:t> of public authorities but also extends to all </a:t>
            </a:r>
          </a:p>
          <a:p>
            <a:pPr marL="457200" lvl="1" indent="0">
              <a:buNone/>
            </a:pPr>
            <a:r>
              <a:rPr lang="en-US" i="1" dirty="0" smtClean="0"/>
              <a:t>agreements which are </a:t>
            </a:r>
            <a:r>
              <a:rPr lang="en-US" i="1" dirty="0" err="1" smtClean="0"/>
              <a:t>inteded</a:t>
            </a:r>
            <a:r>
              <a:rPr lang="en-US" i="1" dirty="0" smtClean="0"/>
              <a:t> to regulate</a:t>
            </a:r>
          </a:p>
          <a:p>
            <a:pPr marL="457200" lvl="1" indent="0">
              <a:buNone/>
            </a:pPr>
            <a:r>
              <a:rPr lang="en-US" i="1" dirty="0" smtClean="0"/>
              <a:t> paid </a:t>
            </a:r>
            <a:r>
              <a:rPr lang="en-US" i="1" dirty="0" err="1" smtClean="0"/>
              <a:t>labour</a:t>
            </a:r>
            <a:r>
              <a:rPr lang="en-US" i="1" dirty="0" smtClean="0"/>
              <a:t> collectively, as well as to contracts</a:t>
            </a:r>
          </a:p>
          <a:p>
            <a:pPr marL="457200" lvl="1" indent="0">
              <a:buNone/>
            </a:pPr>
            <a:r>
              <a:rPr lang="en-US" i="1" dirty="0" smtClean="0"/>
              <a:t> between individuals” </a:t>
            </a:r>
            <a:endParaRPr lang="en-US" dirty="0" smtClean="0"/>
          </a:p>
          <a:p>
            <a:pPr lvl="1"/>
            <a:endParaRPr lang="en-US" dirty="0"/>
          </a:p>
        </p:txBody>
      </p:sp>
      <p:pic>
        <p:nvPicPr>
          <p:cNvPr id="4" name="Picture 3" descr="stewardess-vector-11110270.jpg"/>
          <p:cNvPicPr>
            <a:picLocks noChangeAspect="1"/>
          </p:cNvPicPr>
          <p:nvPr/>
        </p:nvPicPr>
        <p:blipFill rotWithShape="1">
          <a:blip r:embed="rId2">
            <a:extLst>
              <a:ext uri="{28A0092B-C50C-407E-A947-70E740481C1C}">
                <a14:useLocalDpi xmlns:a14="http://schemas.microsoft.com/office/drawing/2010/main" val="0"/>
              </a:ext>
            </a:extLst>
          </a:blip>
          <a:srcRect b="8889"/>
          <a:stretch/>
        </p:blipFill>
        <p:spPr>
          <a:xfrm>
            <a:off x="7857067" y="2736393"/>
            <a:ext cx="2939501" cy="2445207"/>
          </a:xfrm>
          <a:prstGeom prst="rect">
            <a:avLst/>
          </a:prstGeom>
        </p:spPr>
      </p:pic>
    </p:spTree>
    <p:extLst>
      <p:ext uri="{BB962C8B-B14F-4D97-AF65-F5344CB8AC3E}">
        <p14:creationId xmlns:p14="http://schemas.microsoft.com/office/powerpoint/2010/main" val="275465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effect </a:t>
            </a:r>
            <a:r>
              <a:rPr lang="en-US" dirty="0" err="1" smtClean="0"/>
              <a:t>vs</a:t>
            </a:r>
            <a:r>
              <a:rPr lang="en-US" dirty="0" smtClean="0"/>
              <a:t> Horizontal Effect </a:t>
            </a:r>
            <a:endParaRPr lang="en-US" dirty="0"/>
          </a:p>
        </p:txBody>
      </p:sp>
      <p:sp>
        <p:nvSpPr>
          <p:cNvPr id="3" name="Content Placeholder 2"/>
          <p:cNvSpPr>
            <a:spLocks noGrp="1"/>
          </p:cNvSpPr>
          <p:nvPr>
            <p:ph idx="1"/>
          </p:nvPr>
        </p:nvSpPr>
        <p:spPr/>
        <p:txBody>
          <a:bodyPr/>
          <a:lstStyle/>
          <a:p>
            <a:r>
              <a:rPr lang="en-US" dirty="0" smtClean="0"/>
              <a:t>Private Individuals / Undertakings </a:t>
            </a:r>
            <a:r>
              <a:rPr lang="en-US" dirty="0" err="1" smtClean="0"/>
              <a:t>vs</a:t>
            </a:r>
            <a:r>
              <a:rPr lang="en-US" dirty="0" smtClean="0"/>
              <a:t> Member State – Van </a:t>
            </a:r>
            <a:r>
              <a:rPr lang="en-US" dirty="0" err="1" smtClean="0"/>
              <a:t>Gend</a:t>
            </a:r>
            <a:r>
              <a:rPr lang="en-US" dirty="0" smtClean="0"/>
              <a:t> en Loos (Vertical Direct effect)</a:t>
            </a:r>
          </a:p>
          <a:p>
            <a:endParaRPr lang="en-US" dirty="0"/>
          </a:p>
          <a:p>
            <a:r>
              <a:rPr lang="en-US" dirty="0" smtClean="0"/>
              <a:t>Private Individuals/ Undertakings </a:t>
            </a:r>
            <a:r>
              <a:rPr lang="en-US" dirty="0" err="1" smtClean="0"/>
              <a:t>vs</a:t>
            </a:r>
            <a:r>
              <a:rPr lang="en-US" dirty="0" smtClean="0"/>
              <a:t> Private Individuals </a:t>
            </a:r>
            <a:r>
              <a:rPr lang="en-US" dirty="0" err="1" smtClean="0"/>
              <a:t>vs</a:t>
            </a:r>
            <a:r>
              <a:rPr lang="en-US" dirty="0" smtClean="0"/>
              <a:t> Undertaking – </a:t>
            </a:r>
            <a:r>
              <a:rPr lang="en-US" dirty="0" err="1" smtClean="0"/>
              <a:t>Defrenne</a:t>
            </a:r>
            <a:r>
              <a:rPr lang="en-US" dirty="0" smtClean="0"/>
              <a:t> </a:t>
            </a:r>
            <a:r>
              <a:rPr lang="en-US" dirty="0" err="1" smtClean="0"/>
              <a:t>vs</a:t>
            </a:r>
            <a:r>
              <a:rPr lang="en-US" dirty="0" smtClean="0"/>
              <a:t> </a:t>
            </a:r>
            <a:r>
              <a:rPr lang="en-US" dirty="0" err="1" smtClean="0"/>
              <a:t>Sabeena</a:t>
            </a:r>
            <a:r>
              <a:rPr lang="en-US" dirty="0" smtClean="0"/>
              <a:t>  (Horizontal Direct Effect)</a:t>
            </a:r>
            <a:endParaRPr lang="en-US" dirty="0"/>
          </a:p>
        </p:txBody>
      </p:sp>
      <p:pic>
        <p:nvPicPr>
          <p:cNvPr id="4" name="Picture 3" descr="h-and-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934" y="4186993"/>
            <a:ext cx="3471333" cy="2522502"/>
          </a:xfrm>
          <a:prstGeom prst="rect">
            <a:avLst/>
          </a:prstGeom>
        </p:spPr>
      </p:pic>
    </p:spTree>
    <p:extLst>
      <p:ext uri="{BB962C8B-B14F-4D97-AF65-F5344CB8AC3E}">
        <p14:creationId xmlns:p14="http://schemas.microsoft.com/office/powerpoint/2010/main" val="1459034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Regulations Directly Effective?</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YES!</a:t>
            </a:r>
          </a:p>
          <a:p>
            <a:pPr algn="ctr"/>
            <a:endParaRPr lang="en-US" dirty="0"/>
          </a:p>
          <a:p>
            <a:pPr marL="0" indent="0" algn="ctr">
              <a:buNone/>
            </a:pPr>
            <a:r>
              <a:rPr lang="en-US" dirty="0" smtClean="0">
                <a:solidFill>
                  <a:srgbClr val="FF0000"/>
                </a:solidFill>
              </a:rPr>
              <a:t>BUT</a:t>
            </a:r>
          </a:p>
          <a:p>
            <a:pPr algn="ctr"/>
            <a:endParaRPr lang="en-US" dirty="0"/>
          </a:p>
          <a:p>
            <a:pPr algn="ctr"/>
            <a:r>
              <a:rPr lang="en-US" dirty="0" smtClean="0"/>
              <a:t>Depends on the terms of the regulation</a:t>
            </a:r>
          </a:p>
          <a:p>
            <a:pPr algn="ctr"/>
            <a:r>
              <a:rPr lang="en-US" dirty="0" smtClean="0"/>
              <a:t>Are they sufficiently clear?</a:t>
            </a:r>
          </a:p>
          <a:p>
            <a:pPr algn="ctr"/>
            <a:r>
              <a:rPr lang="en-US" dirty="0" smtClean="0"/>
              <a:t>Are they unconditional?</a:t>
            </a:r>
          </a:p>
          <a:p>
            <a:pPr marL="0" indent="0" algn="ctr">
              <a:buNone/>
            </a:pPr>
            <a:r>
              <a:rPr lang="en-US" dirty="0" smtClean="0"/>
              <a:t> </a:t>
            </a:r>
          </a:p>
          <a:p>
            <a:pPr algn="ctr"/>
            <a:r>
              <a:rPr lang="en-US" dirty="0" smtClean="0"/>
              <a:t>If they are then a regulation has HORIZONTAL and VERTICAL direct effect</a:t>
            </a:r>
          </a:p>
          <a:p>
            <a:endParaRPr lang="en-US" dirty="0"/>
          </a:p>
          <a:p>
            <a:endParaRPr lang="en-US" dirty="0"/>
          </a:p>
        </p:txBody>
      </p:sp>
    </p:spTree>
    <p:extLst>
      <p:ext uri="{BB962C8B-B14F-4D97-AF65-F5344CB8AC3E}">
        <p14:creationId xmlns:p14="http://schemas.microsoft.com/office/powerpoint/2010/main" val="65554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Directives? </a:t>
            </a:r>
            <a:endParaRPr lang="en-US" dirty="0"/>
          </a:p>
        </p:txBody>
      </p:sp>
      <p:sp>
        <p:nvSpPr>
          <p:cNvPr id="3" name="Content Placeholder 2"/>
          <p:cNvSpPr>
            <a:spLocks noGrp="1"/>
          </p:cNvSpPr>
          <p:nvPr>
            <p:ph idx="1"/>
          </p:nvPr>
        </p:nvSpPr>
        <p:spPr/>
        <p:txBody>
          <a:bodyPr/>
          <a:lstStyle/>
          <a:p>
            <a:r>
              <a:rPr lang="en-US" dirty="0" smtClean="0"/>
              <a:t>First interpretation – not directly effective since they are always conditional on Member States transposition </a:t>
            </a:r>
          </a:p>
          <a:p>
            <a:endParaRPr lang="en-US" dirty="0"/>
          </a:p>
          <a:p>
            <a:r>
              <a:rPr lang="en-US" dirty="0" smtClean="0"/>
              <a:t>But this was a problem!</a:t>
            </a:r>
          </a:p>
          <a:p>
            <a:endParaRPr lang="en-US" dirty="0"/>
          </a:p>
          <a:p>
            <a:r>
              <a:rPr lang="en-US" dirty="0" smtClean="0"/>
              <a:t>Member States were not implementing directives and private citizens had no effective remedy</a:t>
            </a:r>
            <a:endParaRPr lang="en-US" dirty="0"/>
          </a:p>
        </p:txBody>
      </p:sp>
    </p:spTree>
    <p:extLst>
      <p:ext uri="{BB962C8B-B14F-4D97-AF65-F5344CB8AC3E}">
        <p14:creationId xmlns:p14="http://schemas.microsoft.com/office/powerpoint/2010/main" val="133242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Van </a:t>
            </a:r>
            <a:r>
              <a:rPr lang="en-US" i="1" dirty="0" err="1" smtClean="0"/>
              <a:t>Duyn</a:t>
            </a:r>
            <a:r>
              <a:rPr lang="en-US" i="1" dirty="0" smtClean="0"/>
              <a:t> v Home Office C-41/74</a:t>
            </a:r>
            <a:endParaRPr lang="en-US" i="1" dirty="0"/>
          </a:p>
        </p:txBody>
      </p:sp>
      <p:sp>
        <p:nvSpPr>
          <p:cNvPr id="3" name="Content Placeholder 2"/>
          <p:cNvSpPr>
            <a:spLocks noGrp="1"/>
          </p:cNvSpPr>
          <p:nvPr>
            <p:ph idx="1"/>
          </p:nvPr>
        </p:nvSpPr>
        <p:spPr/>
        <p:txBody>
          <a:bodyPr>
            <a:normAutofit lnSpcReduction="10000"/>
          </a:bodyPr>
          <a:lstStyle/>
          <a:p>
            <a:r>
              <a:rPr lang="en-US" dirty="0" smtClean="0"/>
              <a:t>Van </a:t>
            </a:r>
            <a:r>
              <a:rPr lang="en-US" dirty="0" err="1" smtClean="0"/>
              <a:t>Duyn</a:t>
            </a:r>
            <a:r>
              <a:rPr lang="en-US" dirty="0" smtClean="0"/>
              <a:t> not allowed to enter UK due to being a member of an undesirable </a:t>
            </a:r>
            <a:r>
              <a:rPr lang="en-US" dirty="0" err="1" smtClean="0"/>
              <a:t>organisation</a:t>
            </a:r>
            <a:r>
              <a:rPr lang="en-US" dirty="0" smtClean="0"/>
              <a:t>  </a:t>
            </a:r>
          </a:p>
          <a:p>
            <a:r>
              <a:rPr lang="en-US" dirty="0" smtClean="0"/>
              <a:t>Van </a:t>
            </a:r>
            <a:r>
              <a:rPr lang="en-US" dirty="0" err="1" smtClean="0"/>
              <a:t>Duyn</a:t>
            </a:r>
            <a:r>
              <a:rPr lang="en-US" dirty="0" smtClean="0"/>
              <a:t> argued that this was in violation of Directive 64/221</a:t>
            </a:r>
          </a:p>
          <a:p>
            <a:r>
              <a:rPr lang="en-US" dirty="0" smtClean="0"/>
              <a:t>UK Government argued that Directive 64/221 was not yet implemented </a:t>
            </a:r>
          </a:p>
          <a:p>
            <a:pPr marL="0" indent="0">
              <a:buNone/>
            </a:pPr>
            <a:endParaRPr lang="en-US" dirty="0" smtClean="0"/>
          </a:p>
          <a:p>
            <a:r>
              <a:rPr lang="en-US" dirty="0" smtClean="0"/>
              <a:t>“</a:t>
            </a:r>
            <a:r>
              <a:rPr lang="en-US" i="1" dirty="0" smtClean="0"/>
              <a:t>…. It would be incompatible with the binding effect attributed to a directive by Article 189 to exclude, in principle, the possibility that the obligation which it imposes may be invoked by those concerned.”</a:t>
            </a:r>
            <a:endParaRPr lang="en-US" dirty="0"/>
          </a:p>
        </p:txBody>
      </p:sp>
    </p:spTree>
    <p:extLst>
      <p:ext uri="{BB962C8B-B14F-4D97-AF65-F5344CB8AC3E}">
        <p14:creationId xmlns:p14="http://schemas.microsoft.com/office/powerpoint/2010/main" val="138642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Sufficiently precise and unconditional Directives</a:t>
            </a:r>
            <a:endParaRPr lang="en-US" dirty="0"/>
          </a:p>
        </p:txBody>
      </p:sp>
      <p:sp>
        <p:nvSpPr>
          <p:cNvPr id="3" name="Content Placeholder 2"/>
          <p:cNvSpPr>
            <a:spLocks noGrp="1"/>
          </p:cNvSpPr>
          <p:nvPr>
            <p:ph idx="1"/>
          </p:nvPr>
        </p:nvSpPr>
        <p:spPr/>
        <p:txBody>
          <a:bodyPr/>
          <a:lstStyle/>
          <a:p>
            <a:r>
              <a:rPr lang="en-US" i="1" dirty="0" err="1" smtClean="0"/>
              <a:t>Francovich</a:t>
            </a:r>
            <a:r>
              <a:rPr lang="en-US" i="1" dirty="0" smtClean="0"/>
              <a:t> v Republic of Italy – C-6/90 </a:t>
            </a:r>
          </a:p>
          <a:p>
            <a:pPr marL="0" indent="0">
              <a:buNone/>
            </a:pPr>
            <a:endParaRPr lang="en-US" i="1" dirty="0" smtClean="0"/>
          </a:p>
          <a:p>
            <a:pPr marL="0" indent="0">
              <a:buNone/>
            </a:pPr>
            <a:r>
              <a:rPr lang="en-US" dirty="0" smtClean="0"/>
              <a:t>In order to be sufficiently precise and unconditional, it is necessary to be able to:</a:t>
            </a:r>
          </a:p>
          <a:p>
            <a:pPr lvl="2"/>
            <a:r>
              <a:rPr lang="en-US" sz="2400" dirty="0" smtClean="0"/>
              <a:t>Identify the persons who are entitled to the right;</a:t>
            </a:r>
          </a:p>
          <a:p>
            <a:pPr lvl="2"/>
            <a:r>
              <a:rPr lang="en-US" sz="2400" dirty="0" smtClean="0"/>
              <a:t>Ascertain the content of that right</a:t>
            </a:r>
          </a:p>
          <a:p>
            <a:pPr lvl="2"/>
            <a:r>
              <a:rPr lang="en-US" sz="2400" dirty="0" smtClean="0"/>
              <a:t>Identify the person / body liable to provide that right</a:t>
            </a:r>
            <a:endParaRPr lang="en-US" sz="2400" dirty="0"/>
          </a:p>
        </p:txBody>
      </p:sp>
    </p:spTree>
    <p:extLst>
      <p:ext uri="{BB962C8B-B14F-4D97-AF65-F5344CB8AC3E}">
        <p14:creationId xmlns:p14="http://schemas.microsoft.com/office/powerpoint/2010/main" val="385761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Directives enforced against private individuals?</a:t>
            </a:r>
            <a:endParaRPr lang="en-US" dirty="0"/>
          </a:p>
        </p:txBody>
      </p:sp>
      <p:sp>
        <p:nvSpPr>
          <p:cNvPr id="3" name="Content Placeholder 2"/>
          <p:cNvSpPr>
            <a:spLocks noGrp="1"/>
          </p:cNvSpPr>
          <p:nvPr>
            <p:ph idx="1"/>
          </p:nvPr>
        </p:nvSpPr>
        <p:spPr/>
        <p:txBody>
          <a:bodyPr/>
          <a:lstStyle/>
          <a:p>
            <a:r>
              <a:rPr lang="en-US" i="1" dirty="0" smtClean="0"/>
              <a:t>Marshall v </a:t>
            </a:r>
            <a:r>
              <a:rPr lang="en-US" i="1" dirty="0" err="1" smtClean="0"/>
              <a:t>Southamption</a:t>
            </a:r>
            <a:r>
              <a:rPr lang="en-US" i="1" dirty="0" smtClean="0"/>
              <a:t> Area C-152/84 </a:t>
            </a:r>
          </a:p>
          <a:p>
            <a:endParaRPr lang="en-US" i="1" dirty="0"/>
          </a:p>
          <a:p>
            <a:r>
              <a:rPr lang="en-US" dirty="0" smtClean="0"/>
              <a:t>A directive cannot be relied upon as such against a person because it cannot impose obligations upon individuals </a:t>
            </a:r>
          </a:p>
          <a:p>
            <a:endParaRPr lang="en-US" dirty="0"/>
          </a:p>
          <a:p>
            <a:r>
              <a:rPr lang="en-US" i="1" dirty="0" smtClean="0"/>
              <a:t>Paola </a:t>
            </a:r>
            <a:r>
              <a:rPr lang="en-US" i="1" dirty="0" err="1" smtClean="0"/>
              <a:t>Faccini</a:t>
            </a:r>
            <a:r>
              <a:rPr lang="en-US" i="1" dirty="0" smtClean="0"/>
              <a:t> </a:t>
            </a:r>
            <a:r>
              <a:rPr lang="en-US" i="1" dirty="0" err="1" smtClean="0"/>
              <a:t>Dori</a:t>
            </a:r>
            <a:r>
              <a:rPr lang="en-US" i="1" dirty="0" smtClean="0"/>
              <a:t> v </a:t>
            </a:r>
            <a:r>
              <a:rPr lang="en-US" i="1" dirty="0" err="1" smtClean="0"/>
              <a:t>Recreb</a:t>
            </a:r>
            <a:r>
              <a:rPr lang="en-US" i="1" dirty="0" smtClean="0"/>
              <a:t> </a:t>
            </a:r>
            <a:r>
              <a:rPr lang="en-US" i="1" dirty="0" err="1" smtClean="0"/>
              <a:t>SRl</a:t>
            </a:r>
            <a:r>
              <a:rPr lang="en-US" i="1" dirty="0" smtClean="0"/>
              <a:t> – C-91/92 </a:t>
            </a:r>
            <a:endParaRPr lang="en-US" i="1" dirty="0"/>
          </a:p>
        </p:txBody>
      </p:sp>
    </p:spTree>
    <p:extLst>
      <p:ext uri="{BB962C8B-B14F-4D97-AF65-F5344CB8AC3E}">
        <p14:creationId xmlns:p14="http://schemas.microsoft.com/office/powerpoint/2010/main" val="570212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definition of a ‘State’</a:t>
            </a:r>
            <a:endParaRPr lang="en-US" dirty="0"/>
          </a:p>
        </p:txBody>
      </p:sp>
      <p:sp>
        <p:nvSpPr>
          <p:cNvPr id="3" name="Content Placeholder 2"/>
          <p:cNvSpPr>
            <a:spLocks noGrp="1"/>
          </p:cNvSpPr>
          <p:nvPr>
            <p:ph idx="1"/>
          </p:nvPr>
        </p:nvSpPr>
        <p:spPr/>
        <p:txBody>
          <a:bodyPr/>
          <a:lstStyle/>
          <a:p>
            <a:r>
              <a:rPr lang="en-US" i="1" dirty="0" smtClean="0"/>
              <a:t>Foster v British Case C-188/89</a:t>
            </a:r>
          </a:p>
          <a:p>
            <a:endParaRPr lang="en-US" i="1" dirty="0"/>
          </a:p>
          <a:p>
            <a:r>
              <a:rPr lang="en-US" dirty="0" smtClean="0"/>
              <a:t>A body is an ‘emanation of the state’ where:</a:t>
            </a:r>
          </a:p>
          <a:p>
            <a:pPr lvl="1"/>
            <a:r>
              <a:rPr lang="en-US" dirty="0" smtClean="0"/>
              <a:t>Provides a public service</a:t>
            </a:r>
          </a:p>
          <a:p>
            <a:pPr lvl="1"/>
            <a:r>
              <a:rPr lang="en-US" dirty="0" smtClean="0"/>
              <a:t>Under state control</a:t>
            </a:r>
          </a:p>
          <a:p>
            <a:pPr lvl="1"/>
            <a:r>
              <a:rPr lang="en-US" dirty="0" smtClean="0"/>
              <a:t>Having special powers </a:t>
            </a:r>
            <a:endParaRPr lang="en-US" dirty="0"/>
          </a:p>
        </p:txBody>
      </p:sp>
    </p:spTree>
    <p:extLst>
      <p:ext uri="{BB962C8B-B14F-4D97-AF65-F5344CB8AC3E}">
        <p14:creationId xmlns:p14="http://schemas.microsoft.com/office/powerpoint/2010/main" val="157790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Supremacy of Union Law</a:t>
            </a:r>
            <a:endParaRPr lang="en-US" dirty="0"/>
          </a:p>
        </p:txBody>
      </p:sp>
      <p:sp>
        <p:nvSpPr>
          <p:cNvPr id="3" name="Content Placeholder 2"/>
          <p:cNvSpPr>
            <a:spLocks noGrp="1"/>
          </p:cNvSpPr>
          <p:nvPr>
            <p:ph idx="1"/>
          </p:nvPr>
        </p:nvSpPr>
        <p:spPr/>
        <p:txBody>
          <a:bodyPr>
            <a:normAutofit/>
          </a:bodyPr>
          <a:lstStyle/>
          <a:p>
            <a:r>
              <a:rPr lang="en-US" dirty="0" smtClean="0"/>
              <a:t>Founding treaties were silent on this principle</a:t>
            </a:r>
          </a:p>
          <a:p>
            <a:pPr marL="0" indent="0">
              <a:buNone/>
            </a:pPr>
            <a:endParaRPr lang="en-US" dirty="0" smtClean="0"/>
          </a:p>
          <a:p>
            <a:r>
              <a:rPr lang="en-US" dirty="0" smtClean="0"/>
              <a:t>Which law prevails in case of conflict between National and EU Law?</a:t>
            </a:r>
          </a:p>
          <a:p>
            <a:pPr marL="0" indent="0">
              <a:buNone/>
            </a:pPr>
            <a:endParaRPr lang="en-US" dirty="0" smtClean="0"/>
          </a:p>
          <a:p>
            <a:pPr lvl="1"/>
            <a:r>
              <a:rPr lang="en-US" dirty="0" smtClean="0">
                <a:solidFill>
                  <a:srgbClr val="FF0000"/>
                </a:solidFill>
              </a:rPr>
              <a:t>EU LAW IS ABSOLUTE AND UNCONDITIONALLY SUPREME</a:t>
            </a:r>
          </a:p>
          <a:p>
            <a:pPr lvl="1"/>
            <a:endParaRPr lang="en-US" dirty="0">
              <a:solidFill>
                <a:srgbClr val="FF0000"/>
              </a:solidFill>
            </a:endParaRPr>
          </a:p>
          <a:p>
            <a:pPr lvl="1"/>
            <a:r>
              <a:rPr lang="en-US" dirty="0" smtClean="0"/>
              <a:t>All sources of EU law prevail over national laws</a:t>
            </a:r>
            <a:r>
              <a:rPr lang="en-US" dirty="0" smtClean="0">
                <a:solidFill>
                  <a:srgbClr val="FF0000"/>
                </a:solidFill>
              </a:rPr>
              <a:t> </a:t>
            </a:r>
          </a:p>
          <a:p>
            <a:pPr marL="0" indent="0">
              <a:buNone/>
            </a:pPr>
            <a:endParaRPr lang="en-US" dirty="0" smtClean="0"/>
          </a:p>
        </p:txBody>
      </p:sp>
    </p:spTree>
    <p:extLst>
      <p:ext uri="{BB962C8B-B14F-4D97-AF65-F5344CB8AC3E}">
        <p14:creationId xmlns:p14="http://schemas.microsoft.com/office/powerpoint/2010/main" val="3258073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effect</a:t>
            </a:r>
            <a:endParaRPr lang="en-US" dirty="0"/>
          </a:p>
        </p:txBody>
      </p:sp>
      <p:sp>
        <p:nvSpPr>
          <p:cNvPr id="3" name="Content Placeholder 2"/>
          <p:cNvSpPr>
            <a:spLocks noGrp="1"/>
          </p:cNvSpPr>
          <p:nvPr>
            <p:ph idx="1"/>
          </p:nvPr>
        </p:nvSpPr>
        <p:spPr/>
        <p:txBody>
          <a:bodyPr/>
          <a:lstStyle/>
          <a:p>
            <a:r>
              <a:rPr lang="en-US" dirty="0" smtClean="0"/>
              <a:t>Interpretation by national courts of national law in the light of the wording and the purpose of the directive.</a:t>
            </a:r>
          </a:p>
          <a:p>
            <a:pPr marL="0" indent="0">
              <a:buNone/>
            </a:pPr>
            <a:r>
              <a:rPr lang="en-US" dirty="0" smtClean="0"/>
              <a:t> </a:t>
            </a:r>
          </a:p>
          <a:p>
            <a:r>
              <a:rPr lang="en-US" i="1" dirty="0" smtClean="0"/>
              <a:t>Harz v </a:t>
            </a:r>
            <a:r>
              <a:rPr lang="en-US" i="1" dirty="0" err="1" smtClean="0"/>
              <a:t>Deutche</a:t>
            </a:r>
            <a:r>
              <a:rPr lang="en-US" i="1" dirty="0" smtClean="0"/>
              <a:t> </a:t>
            </a:r>
            <a:r>
              <a:rPr lang="en-US" i="1" dirty="0" err="1" smtClean="0"/>
              <a:t>Tradax</a:t>
            </a:r>
            <a:r>
              <a:rPr lang="en-US" i="1" dirty="0" smtClean="0"/>
              <a:t> (C-79/83)</a:t>
            </a:r>
          </a:p>
          <a:p>
            <a:endParaRPr lang="en-US" i="1" dirty="0"/>
          </a:p>
          <a:p>
            <a:r>
              <a:rPr lang="en-US" i="1" dirty="0" err="1" smtClean="0"/>
              <a:t>Marleasing</a:t>
            </a:r>
            <a:r>
              <a:rPr lang="en-US" i="1" dirty="0" smtClean="0"/>
              <a:t> SA v La </a:t>
            </a:r>
            <a:r>
              <a:rPr lang="en-US" i="1" dirty="0" err="1" smtClean="0"/>
              <a:t>Comercial</a:t>
            </a:r>
            <a:r>
              <a:rPr lang="en-US" i="1" dirty="0" smtClean="0"/>
              <a:t> SA (C-106/89)</a:t>
            </a:r>
          </a:p>
          <a:p>
            <a:pPr lvl="1"/>
            <a:r>
              <a:rPr lang="en-US" dirty="0" smtClean="0"/>
              <a:t>Courts may also interpret a provision of national law that preceded a directive</a:t>
            </a:r>
            <a:endParaRPr lang="en-US" dirty="0"/>
          </a:p>
        </p:txBody>
      </p:sp>
    </p:spTree>
    <p:extLst>
      <p:ext uri="{BB962C8B-B14F-4D97-AF65-F5344CB8AC3E}">
        <p14:creationId xmlns:p14="http://schemas.microsoft.com/office/powerpoint/2010/main" val="2091927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State Liability</a:t>
            </a:r>
            <a:endParaRPr lang="en-US" dirty="0"/>
          </a:p>
        </p:txBody>
      </p:sp>
      <p:sp>
        <p:nvSpPr>
          <p:cNvPr id="3" name="Content Placeholder 2"/>
          <p:cNvSpPr>
            <a:spLocks noGrp="1"/>
          </p:cNvSpPr>
          <p:nvPr>
            <p:ph idx="1"/>
          </p:nvPr>
        </p:nvSpPr>
        <p:spPr/>
        <p:txBody>
          <a:bodyPr/>
          <a:lstStyle/>
          <a:p>
            <a:r>
              <a:rPr lang="en-US" dirty="0" smtClean="0"/>
              <a:t>State’s legal responsibility for damages suffered by individual due state’s failure to act or implement a measure</a:t>
            </a:r>
          </a:p>
          <a:p>
            <a:endParaRPr lang="en-US" dirty="0"/>
          </a:p>
          <a:p>
            <a:r>
              <a:rPr lang="en-US" dirty="0" smtClean="0"/>
              <a:t>Treaty did not create a mechanism of remedying state liability</a:t>
            </a:r>
          </a:p>
          <a:p>
            <a:endParaRPr lang="en-US" dirty="0"/>
          </a:p>
          <a:p>
            <a:r>
              <a:rPr lang="en-US" i="1" dirty="0" err="1" smtClean="0"/>
              <a:t>Francovich</a:t>
            </a:r>
            <a:r>
              <a:rPr lang="en-US" i="1" dirty="0" smtClean="0"/>
              <a:t> and </a:t>
            </a:r>
            <a:r>
              <a:rPr lang="en-US" i="1" dirty="0" err="1" smtClean="0"/>
              <a:t>Bonifaci</a:t>
            </a:r>
            <a:r>
              <a:rPr lang="en-US" i="1" dirty="0" smtClean="0"/>
              <a:t> v Italy (C-6/90 and 9/90)</a:t>
            </a:r>
          </a:p>
          <a:p>
            <a:pPr lvl="1"/>
            <a:r>
              <a:rPr lang="en-US" dirty="0" smtClean="0"/>
              <a:t>Was the Directive directly effectives?</a:t>
            </a:r>
          </a:p>
          <a:p>
            <a:pPr lvl="1"/>
            <a:r>
              <a:rPr lang="en-US" dirty="0" smtClean="0"/>
              <a:t>Could compensation be given by the State for failure to implement a Directive? </a:t>
            </a:r>
            <a:endParaRPr lang="en-US" dirty="0"/>
          </a:p>
        </p:txBody>
      </p:sp>
    </p:spTree>
    <p:extLst>
      <p:ext uri="{BB962C8B-B14F-4D97-AF65-F5344CB8AC3E}">
        <p14:creationId xmlns:p14="http://schemas.microsoft.com/office/powerpoint/2010/main" val="3787531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liability</a:t>
            </a:r>
            <a:endParaRPr lang="en-US" dirty="0"/>
          </a:p>
        </p:txBody>
      </p:sp>
      <p:sp>
        <p:nvSpPr>
          <p:cNvPr id="3" name="Content Placeholder 2"/>
          <p:cNvSpPr>
            <a:spLocks noGrp="1"/>
          </p:cNvSpPr>
          <p:nvPr>
            <p:ph idx="1"/>
          </p:nvPr>
        </p:nvSpPr>
        <p:spPr/>
        <p:txBody>
          <a:bodyPr/>
          <a:lstStyle/>
          <a:p>
            <a:r>
              <a:rPr lang="en-US" dirty="0" smtClean="0"/>
              <a:t>1. Directive must necessarily contain rights conferred on individuals</a:t>
            </a:r>
          </a:p>
          <a:p>
            <a:r>
              <a:rPr lang="en-US" dirty="0" smtClean="0"/>
              <a:t>2. Rights could be identified from the provisions of the directive</a:t>
            </a:r>
          </a:p>
          <a:p>
            <a:r>
              <a:rPr lang="en-US" dirty="0" smtClean="0"/>
              <a:t>3. Causal link between the failure to implement legislation and the damage suffered by the person affected </a:t>
            </a:r>
          </a:p>
          <a:p>
            <a:pPr marL="0" indent="0">
              <a:buNone/>
            </a:pPr>
            <a:endParaRPr lang="en-US" dirty="0" smtClean="0"/>
          </a:p>
          <a:p>
            <a:pPr marL="0" indent="0">
              <a:buNone/>
            </a:pPr>
            <a:r>
              <a:rPr lang="en-US" dirty="0" smtClean="0"/>
              <a:t>Other judgments developed further on the principle of state liability </a:t>
            </a:r>
            <a:endParaRPr lang="en-US" dirty="0"/>
          </a:p>
        </p:txBody>
      </p:sp>
    </p:spTree>
    <p:extLst>
      <p:ext uri="{BB962C8B-B14F-4D97-AF65-F5344CB8AC3E}">
        <p14:creationId xmlns:p14="http://schemas.microsoft.com/office/powerpoint/2010/main" val="3621604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19A5B00E-4A2C-4CE3-A064-6897FE17D7EC}"/>
              </a:ext>
            </a:extLst>
          </p:cNvPr>
          <p:cNvSpPr/>
          <p:nvPr/>
        </p:nvSpPr>
        <p:spPr>
          <a:xfrm>
            <a:off x="9300754" y="4219303"/>
            <a:ext cx="2891246" cy="2743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4" name="Group 33">
            <a:extLst>
              <a:ext uri="{FF2B5EF4-FFF2-40B4-BE49-F238E27FC236}">
                <a16:creationId xmlns="" xmlns:a16="http://schemas.microsoft.com/office/drawing/2014/main" id="{065689CC-509B-4775-9AA4-B3022E32BD64}"/>
              </a:ext>
            </a:extLst>
          </p:cNvPr>
          <p:cNvGrpSpPr/>
          <p:nvPr/>
        </p:nvGrpSpPr>
        <p:grpSpPr>
          <a:xfrm>
            <a:off x="6096001" y="939483"/>
            <a:ext cx="6106778" cy="5951189"/>
            <a:chOff x="6096001" y="939483"/>
            <a:chExt cx="6106778" cy="5951189"/>
          </a:xfrm>
        </p:grpSpPr>
        <p:sp>
          <p:nvSpPr>
            <p:cNvPr id="33" name="Isosceles Triangle 32">
              <a:extLst>
                <a:ext uri="{FF2B5EF4-FFF2-40B4-BE49-F238E27FC236}">
                  <a16:creationId xmlns="" xmlns:a16="http://schemas.microsoft.com/office/drawing/2014/main" id="{E1F07C5F-7F48-4888-BBBB-5DCFD56CC49D}"/>
                </a:ext>
              </a:extLst>
            </p:cNvPr>
            <p:cNvSpPr/>
            <p:nvPr/>
          </p:nvSpPr>
          <p:spPr>
            <a:xfrm>
              <a:off x="6096001" y="939483"/>
              <a:ext cx="6106778" cy="5951189"/>
            </a:xfrm>
            <a:prstGeom prst="triangle">
              <a:avLst>
                <a:gd name="adj" fmla="val 10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grpSp>
          <p:nvGrpSpPr>
            <p:cNvPr id="31" name="Group 30">
              <a:extLst>
                <a:ext uri="{FF2B5EF4-FFF2-40B4-BE49-F238E27FC236}">
                  <a16:creationId xmlns="" xmlns:a16="http://schemas.microsoft.com/office/drawing/2014/main" id="{2A532BD6-72C4-4167-BD8E-91D3EC2B1680}"/>
                </a:ext>
              </a:extLst>
            </p:cNvPr>
            <p:cNvGrpSpPr/>
            <p:nvPr/>
          </p:nvGrpSpPr>
          <p:grpSpPr>
            <a:xfrm>
              <a:off x="7737570" y="3228181"/>
              <a:ext cx="4454430" cy="3583949"/>
              <a:chOff x="7737570" y="3228181"/>
              <a:chExt cx="4454430" cy="3583949"/>
            </a:xfrm>
          </p:grpSpPr>
          <p:grpSp>
            <p:nvGrpSpPr>
              <p:cNvPr id="25" name="Group 24">
                <a:extLst>
                  <a:ext uri="{FF2B5EF4-FFF2-40B4-BE49-F238E27FC236}">
                    <a16:creationId xmlns="" xmlns:a16="http://schemas.microsoft.com/office/drawing/2014/main" id="{376BABD9-998C-4963-AC2D-65A24CF3970B}"/>
                  </a:ext>
                </a:extLst>
              </p:cNvPr>
              <p:cNvGrpSpPr/>
              <p:nvPr/>
            </p:nvGrpSpPr>
            <p:grpSpPr>
              <a:xfrm>
                <a:off x="7737570" y="5627456"/>
                <a:ext cx="4454430" cy="1184674"/>
                <a:chOff x="7537274" y="39189"/>
                <a:chExt cx="4454430" cy="1184674"/>
              </a:xfrm>
            </p:grpSpPr>
            <p:sp>
              <p:nvSpPr>
                <p:cNvPr id="21" name="Rectangle 20">
                  <a:extLst>
                    <a:ext uri="{FF2B5EF4-FFF2-40B4-BE49-F238E27FC236}">
                      <a16:creationId xmlns="" xmlns:a16="http://schemas.microsoft.com/office/drawing/2014/main" id="{69692742-FF8A-4D1E-97A2-9B14AFC862CE}"/>
                    </a:ext>
                  </a:extLst>
                </p:cNvPr>
                <p:cNvSpPr/>
                <p:nvPr/>
              </p:nvSpPr>
              <p:spPr>
                <a:xfrm>
                  <a:off x="7537274" y="39189"/>
                  <a:ext cx="4402178" cy="7622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9" name="Rectangle 18">
                  <a:extLst>
                    <a:ext uri="{FF2B5EF4-FFF2-40B4-BE49-F238E27FC236}">
                      <a16:creationId xmlns="" xmlns:a16="http://schemas.microsoft.com/office/drawing/2014/main" id="{E082568A-E3C3-422B-AAA9-988E1C27F2A2}"/>
                    </a:ext>
                  </a:extLst>
                </p:cNvPr>
                <p:cNvSpPr/>
                <p:nvPr/>
              </p:nvSpPr>
              <p:spPr>
                <a:xfrm>
                  <a:off x="7537274" y="546229"/>
                  <a:ext cx="4402178" cy="66833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pic>
              <p:nvPicPr>
                <p:cNvPr id="11" name="Picture 10" descr="Graphical user interface, text&#10;&#10;Description automatically generated">
                  <a:extLst>
                    <a:ext uri="{FF2B5EF4-FFF2-40B4-BE49-F238E27FC236}">
                      <a16:creationId xmlns="" xmlns:a16="http://schemas.microsoft.com/office/drawing/2014/main" id="{C437F125-0465-4434-89B2-4EABD198E20B}"/>
                    </a:ext>
                  </a:extLst>
                </p:cNvPr>
                <p:cNvPicPr>
                  <a:picLocks noChangeAspect="1"/>
                </p:cNvPicPr>
                <p:nvPr/>
              </p:nvPicPr>
              <p:blipFill rotWithShape="1">
                <a:blip r:embed="rId2">
                  <a:extLst>
                    <a:ext uri="{28A0092B-C50C-407E-A947-70E740481C1C}">
                      <a14:useLocalDpi xmlns:a14="http://schemas.microsoft.com/office/drawing/2010/main" val="0"/>
                    </a:ext>
                  </a:extLst>
                </a:blip>
                <a:srcRect t="26034"/>
                <a:stretch/>
              </p:blipFill>
              <p:spPr>
                <a:xfrm>
                  <a:off x="7762366" y="612422"/>
                  <a:ext cx="3027488" cy="611441"/>
                </a:xfrm>
                <a:prstGeom prst="rect">
                  <a:avLst/>
                </a:prstGeom>
              </p:spPr>
            </p:pic>
            <p:pic>
              <p:nvPicPr>
                <p:cNvPr id="13" name="Picture 12" descr="A picture containing diagram&#10;&#10;Description automatically generated">
                  <a:extLst>
                    <a:ext uri="{FF2B5EF4-FFF2-40B4-BE49-F238E27FC236}">
                      <a16:creationId xmlns="" xmlns:a16="http://schemas.microsoft.com/office/drawing/2014/main" id="{169D6CC8-52AB-4FF7-8DE2-F228F9650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656" y="663693"/>
                  <a:ext cx="1331616" cy="467851"/>
                </a:xfrm>
                <a:prstGeom prst="rect">
                  <a:avLst/>
                </a:prstGeom>
              </p:spPr>
            </p:pic>
            <p:sp>
              <p:nvSpPr>
                <p:cNvPr id="17" name="Rectangle 16">
                  <a:extLst>
                    <a:ext uri="{FF2B5EF4-FFF2-40B4-BE49-F238E27FC236}">
                      <a16:creationId xmlns="" xmlns:a16="http://schemas.microsoft.com/office/drawing/2014/main" id="{401D10FF-ACF3-4841-8206-DF9825EB5958}"/>
                    </a:ext>
                  </a:extLst>
                </p:cNvPr>
                <p:cNvSpPr/>
                <p:nvPr/>
              </p:nvSpPr>
              <p:spPr>
                <a:xfrm>
                  <a:off x="7537274" y="611544"/>
                  <a:ext cx="535939" cy="6030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pic>
              <p:nvPicPr>
                <p:cNvPr id="15" name="Picture 14" descr="Icon&#10;&#10;Description automatically generated">
                  <a:extLst>
                    <a:ext uri="{FF2B5EF4-FFF2-40B4-BE49-F238E27FC236}">
                      <a16:creationId xmlns="" xmlns:a16="http://schemas.microsoft.com/office/drawing/2014/main" id="{2B8A78DC-C4EC-4C41-90C0-B07201B05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840" y="660750"/>
                  <a:ext cx="421017" cy="498849"/>
                </a:xfrm>
                <a:prstGeom prst="rect">
                  <a:avLst/>
                </a:prstGeom>
              </p:spPr>
            </p:pic>
            <p:sp>
              <p:nvSpPr>
                <p:cNvPr id="23" name="TextBox 22">
                  <a:extLst>
                    <a:ext uri="{FF2B5EF4-FFF2-40B4-BE49-F238E27FC236}">
                      <a16:creationId xmlns="" xmlns:a16="http://schemas.microsoft.com/office/drawing/2014/main" id="{8F3AEF79-E308-4B58-98D6-EA6849F80ED0}"/>
                    </a:ext>
                  </a:extLst>
                </p:cNvPr>
                <p:cNvSpPr txBox="1"/>
                <p:nvPr/>
              </p:nvSpPr>
              <p:spPr>
                <a:xfrm>
                  <a:off x="8242664" y="52250"/>
                  <a:ext cx="3749040" cy="523220"/>
                </a:xfrm>
                <a:prstGeom prst="rect">
                  <a:avLst/>
                </a:prstGeom>
                <a:noFill/>
              </p:spPr>
              <p:txBody>
                <a:bodyPr wrap="square" rtlCol="0">
                  <a:spAutoFit/>
                </a:bodyPr>
                <a:lstStyle/>
                <a:p>
                  <a:pPr algn="r"/>
                  <a:r>
                    <a:rPr lang="x-none" sz="2800" b="1" dirty="0">
                      <a:solidFill>
                        <a:srgbClr val="3B5392"/>
                      </a:solidFill>
                      <a:latin typeface="Cabin" panose="020B0803050202020004" pitchFamily="34" charset="0"/>
                    </a:rPr>
                    <a:t>Diploma in Law (Malta)</a:t>
                  </a:r>
                </a:p>
              </p:txBody>
            </p:sp>
          </p:grpSp>
          <p:pic>
            <p:nvPicPr>
              <p:cNvPr id="30" name="Picture 29" descr="Icon&#10;&#10;Description automatically generated">
                <a:extLst>
                  <a:ext uri="{FF2B5EF4-FFF2-40B4-BE49-F238E27FC236}">
                    <a16:creationId xmlns="" xmlns:a16="http://schemas.microsoft.com/office/drawing/2014/main" id="{68AB2084-0066-4587-AF2F-A0397F1AF5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0864" y="3228181"/>
                <a:ext cx="2259663" cy="2402767"/>
              </a:xfrm>
              <a:prstGeom prst="rect">
                <a:avLst/>
              </a:prstGeom>
            </p:spPr>
          </p:pic>
        </p:grpSp>
      </p:grpSp>
      <p:sp>
        <p:nvSpPr>
          <p:cNvPr id="32" name="Rectangle 31">
            <a:extLst>
              <a:ext uri="{FF2B5EF4-FFF2-40B4-BE49-F238E27FC236}">
                <a16:creationId xmlns="" xmlns:a16="http://schemas.microsoft.com/office/drawing/2014/main" id="{19F194B6-55F6-4FD6-B31B-C235C79D2AD8}"/>
              </a:ext>
            </a:extLst>
          </p:cNvPr>
          <p:cNvSpPr/>
          <p:nvPr/>
        </p:nvSpPr>
        <p:spPr>
          <a:xfrm>
            <a:off x="9476406" y="156754"/>
            <a:ext cx="2568162" cy="36957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6" name="Group 5">
            <a:extLst>
              <a:ext uri="{FF2B5EF4-FFF2-40B4-BE49-F238E27FC236}">
                <a16:creationId xmlns="" xmlns:a16="http://schemas.microsoft.com/office/drawing/2014/main" id="{79E290A7-971F-476B-9F6C-4F1E575011A4}"/>
              </a:ext>
            </a:extLst>
          </p:cNvPr>
          <p:cNvGrpSpPr/>
          <p:nvPr/>
        </p:nvGrpSpPr>
        <p:grpSpPr>
          <a:xfrm>
            <a:off x="386455" y="1398470"/>
            <a:ext cx="5656935" cy="4610099"/>
            <a:chOff x="386455" y="1398470"/>
            <a:chExt cx="5656935" cy="4610099"/>
          </a:xfrm>
        </p:grpSpPr>
        <p:pic>
          <p:nvPicPr>
            <p:cNvPr id="14" name="Picture 13" descr="Shape, circle&#10;&#10;Description automatically generated">
              <a:extLst>
                <a:ext uri="{FF2B5EF4-FFF2-40B4-BE49-F238E27FC236}">
                  <a16:creationId xmlns="" xmlns:a16="http://schemas.microsoft.com/office/drawing/2014/main" id="{F52DEED8-975E-4022-81CC-26609508CE7F}"/>
                </a:ext>
              </a:extLst>
            </p:cNvPr>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28018" b="72830" l="19015" r="81671">
                          <a14:foregroundMark x1="31005" y1="28825" x2="31005" y2="28825"/>
                          <a14:foregroundMark x1="19055" y1="44489" x2="19055" y2="44489"/>
                          <a14:foregroundMark x1="56964" y1="61607" x2="56964" y2="61607"/>
                          <a14:foregroundMark x1="76262" y1="59427" x2="76262" y2="59427"/>
                          <a14:foregroundMark x1="81671" y1="57206" x2="81671" y2="57206"/>
                          <a14:foregroundMark x1="74808" y1="70166" x2="74808" y2="70166"/>
                          <a14:foregroundMark x1="62051" y1="48486" x2="62051" y2="48486"/>
                          <a14:foregroundMark x1="69075" y1="46427" x2="69075" y2="46427"/>
                          <a14:foregroundMark x1="66572" y1="38151" x2="66572" y2="38151"/>
                          <a14:foregroundMark x1="59790" y1="41260" x2="59790" y2="41260"/>
                          <a14:foregroundMark x1="41179" y1="47679" x2="41179" y2="47679"/>
                          <a14:foregroundMark x1="50989" y1="34114" x2="50989" y2="34114"/>
                          <a14:foregroundMark x1="41421" y1="32176" x2="41421" y2="32176"/>
                          <a14:foregroundMark x1="32701" y1="34558" x2="32701" y2="34558"/>
                          <a14:foregroundMark x1="25636" y1="40816" x2="25636" y2="40816"/>
                          <a14:foregroundMark x1="24142" y1="50182" x2="24142" y2="50182"/>
                          <a14:foregroundMark x1="26363" y1="58579" x2="26363" y2="58579"/>
                          <a14:foregroundMark x1="33226" y1="64998" x2="33226" y2="64998"/>
                          <a14:foregroundMark x1="41623" y1="67662" x2="41623" y2="67662"/>
                          <a14:foregroundMark x1="63545" y1="61324" x2="63545" y2="61324"/>
                          <a14:foregroundMark x1="72103" y1="56601" x2="62818" y2="55914"/>
                          <a14:foregroundMark x1="62818" y1="55914" x2="55349" y2="62132"/>
                          <a14:foregroundMark x1="55349" y1="62132" x2="63948" y2="68631"/>
                          <a14:foregroundMark x1="63948" y1="68631" x2="72184" y2="63464"/>
                          <a14:foregroundMark x1="72184" y1="63464" x2="74082" y2="56762"/>
                          <a14:foregroundMark x1="68995" y1="71740" x2="61405" y2="72103"/>
                        </a14:backgroundRemoval>
                      </a14:imgEffect>
                    </a14:imgLayer>
                  </a14:imgProps>
                </a:ext>
                <a:ext uri="{28A0092B-C50C-407E-A947-70E740481C1C}">
                  <a14:useLocalDpi xmlns:a14="http://schemas.microsoft.com/office/drawing/2010/main" val="0"/>
                </a:ext>
              </a:extLst>
            </a:blip>
            <a:srcRect l="15126" t="22483" r="16142" b="21505"/>
            <a:stretch/>
          </p:blipFill>
          <p:spPr>
            <a:xfrm>
              <a:off x="386455" y="1398470"/>
              <a:ext cx="5656935" cy="4610099"/>
            </a:xfrm>
            <a:prstGeom prst="rect">
              <a:avLst/>
            </a:prstGeom>
          </p:spPr>
        </p:pic>
        <p:sp>
          <p:nvSpPr>
            <p:cNvPr id="4" name="Rectangle 3">
              <a:extLst>
                <a:ext uri="{FF2B5EF4-FFF2-40B4-BE49-F238E27FC236}">
                  <a16:creationId xmlns="" xmlns:a16="http://schemas.microsoft.com/office/drawing/2014/main" id="{25364A50-4351-4065-9288-3B5636C37E29}"/>
                </a:ext>
              </a:extLst>
            </p:cNvPr>
            <p:cNvSpPr/>
            <p:nvPr/>
          </p:nvSpPr>
          <p:spPr>
            <a:xfrm>
              <a:off x="3162300" y="2590800"/>
              <a:ext cx="2842990" cy="3327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Rectangle 4">
              <a:extLst>
                <a:ext uri="{FF2B5EF4-FFF2-40B4-BE49-F238E27FC236}">
                  <a16:creationId xmlns="" xmlns:a16="http://schemas.microsoft.com/office/drawing/2014/main" id="{86A621F6-110C-4E0F-BF19-94C939430E6A}"/>
                </a:ext>
              </a:extLst>
            </p:cNvPr>
            <p:cNvSpPr/>
            <p:nvPr/>
          </p:nvSpPr>
          <p:spPr>
            <a:xfrm>
              <a:off x="4435942" y="2373589"/>
              <a:ext cx="467023" cy="25368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3" name="Picture 2" descr="Icon&#10;&#10;Description automatically generated">
            <a:extLst>
              <a:ext uri="{FF2B5EF4-FFF2-40B4-BE49-F238E27FC236}">
                <a16:creationId xmlns="" xmlns:a16="http://schemas.microsoft.com/office/drawing/2014/main" id="{3C378BD0-E7B4-48B0-8D45-363E894CFDC6}"/>
              </a:ext>
            </a:extLst>
          </p:cNvPr>
          <p:cNvPicPr>
            <a:picLocks noChangeAspect="1"/>
          </p:cNvPicPr>
          <p:nvPr/>
        </p:nvPicPr>
        <p:blipFill>
          <a:blip r:embed="rId8">
            <a:duotone>
              <a:srgbClr val="E7E6E6">
                <a:shade val="45000"/>
                <a:satMod val="135000"/>
              </a:srgbClr>
              <a:prstClr val="white"/>
            </a:duotone>
            <a:extLst>
              <a:ext uri="{BEBA8EAE-BF5A-486C-A8C5-ECC9F3942E4B}">
                <a14:imgProps xmlns:a14="http://schemas.microsoft.com/office/drawing/2010/main">
                  <a14:imgLayer r:embed="rId9">
                    <a14:imgEffect>
                      <a14:backgroundRemoval t="3785" b="92829" l="4883" r="92969">
                        <a14:foregroundMark x1="40039" y1="7371" x2="50195" y2="7371"/>
                        <a14:foregroundMark x1="7813" y1="43227" x2="9375" y2="56972"/>
                        <a14:foregroundMark x1="9375" y1="56972" x2="9375" y2="56972"/>
                        <a14:foregroundMark x1="4883" y1="49801" x2="4883" y2="49801"/>
                        <a14:foregroundMark x1="42773" y1="92829" x2="42773" y2="92829"/>
                        <a14:foregroundMark x1="47656" y1="63944" x2="47656" y2="63944"/>
                        <a14:foregroundMark x1="55664" y1="40837" x2="55664" y2="40837"/>
                        <a14:foregroundMark x1="92969" y1="45618" x2="92969" y2="45618"/>
                        <a14:foregroundMark x1="47656" y1="3785" x2="47656" y2="3785"/>
                        <a14:backgroundMark x1="53711" y1="95618" x2="53711" y2="95618"/>
                      </a14:backgroundRemoval>
                    </a14:imgEffect>
                  </a14:imgLayer>
                </a14:imgProps>
              </a:ext>
              <a:ext uri="{28A0092B-C50C-407E-A947-70E740481C1C}">
                <a14:useLocalDpi xmlns:a14="http://schemas.microsoft.com/office/drawing/2010/main" val="0"/>
              </a:ext>
            </a:extLst>
          </a:blip>
          <a:stretch>
            <a:fillRect/>
          </a:stretch>
        </p:blipFill>
        <p:spPr>
          <a:xfrm>
            <a:off x="2963081" y="2778814"/>
            <a:ext cx="3185531" cy="3123313"/>
          </a:xfrm>
          <a:prstGeom prst="rect">
            <a:avLst/>
          </a:prstGeom>
        </p:spPr>
      </p:pic>
    </p:spTree>
    <p:extLst>
      <p:ext uri="{BB962C8B-B14F-4D97-AF65-F5344CB8AC3E}">
        <p14:creationId xmlns:p14="http://schemas.microsoft.com/office/powerpoint/2010/main" val="88987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by CJEU</a:t>
            </a:r>
            <a:endParaRPr lang="en-US" dirty="0"/>
          </a:p>
        </p:txBody>
      </p:sp>
      <p:sp>
        <p:nvSpPr>
          <p:cNvPr id="3" name="Content Placeholder 2"/>
          <p:cNvSpPr>
            <a:spLocks noGrp="1"/>
          </p:cNvSpPr>
          <p:nvPr>
            <p:ph idx="1"/>
          </p:nvPr>
        </p:nvSpPr>
        <p:spPr/>
        <p:txBody>
          <a:bodyPr>
            <a:normAutofit fontScale="92500" lnSpcReduction="10000"/>
          </a:bodyPr>
          <a:lstStyle/>
          <a:p>
            <a:r>
              <a:rPr lang="en-US" dirty="0"/>
              <a:t>Developed by the CJEU in </a:t>
            </a:r>
            <a:r>
              <a:rPr lang="en-US" b="1" i="1" dirty="0" err="1"/>
              <a:t>Flaminio</a:t>
            </a:r>
            <a:r>
              <a:rPr lang="en-US" b="1" i="1" dirty="0"/>
              <a:t> Costa v </a:t>
            </a:r>
            <a:endParaRPr lang="en-US" b="1" i="1" dirty="0" smtClean="0"/>
          </a:p>
          <a:p>
            <a:r>
              <a:rPr lang="en-US" b="1" i="1" dirty="0" err="1" smtClean="0"/>
              <a:t>Enel</a:t>
            </a:r>
            <a:r>
              <a:rPr lang="en-US" b="1" i="1" dirty="0" smtClean="0"/>
              <a:t> </a:t>
            </a:r>
            <a:r>
              <a:rPr lang="en-US" b="1" i="1" dirty="0"/>
              <a:t>(Case 6/64</a:t>
            </a:r>
            <a:r>
              <a:rPr lang="en-US" b="1" i="1" dirty="0" smtClean="0"/>
              <a:t>)</a:t>
            </a:r>
          </a:p>
          <a:p>
            <a:endParaRPr lang="en-US" b="1" i="1" dirty="0"/>
          </a:p>
          <a:p>
            <a:r>
              <a:rPr lang="en-US" dirty="0"/>
              <a:t>“</a:t>
            </a:r>
            <a:r>
              <a:rPr lang="en-US" i="1" dirty="0"/>
              <a:t>By creating a Community of unlimited duration, having its own institutions, its own personality, its own legal capacity and a capacity of representation on the international plane and, more particularly, real powers stemming from a limitation of sovereignty or a transfer of powers from the States of the Community, the </a:t>
            </a:r>
            <a:r>
              <a:rPr lang="en-US" b="1" i="1" dirty="0"/>
              <a:t>Member States have limited their sovereign rights, albeit within limited fields, and have thus created a body of law which binds both their nationals and themselves”</a:t>
            </a:r>
            <a:r>
              <a:rPr lang="en-US" i="1" dirty="0"/>
              <a:t> </a:t>
            </a:r>
            <a:endParaRPr lang="en-US" dirty="0"/>
          </a:p>
          <a:p>
            <a:endParaRPr lang="en-US" dirty="0"/>
          </a:p>
        </p:txBody>
      </p:sp>
      <p:pic>
        <p:nvPicPr>
          <p:cNvPr id="4" name="Picture 3" descr="supremacy_eu_la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7168" y="706648"/>
            <a:ext cx="3314699" cy="2188952"/>
          </a:xfrm>
          <a:prstGeom prst="rect">
            <a:avLst/>
          </a:prstGeom>
          <a:ln>
            <a:noFill/>
          </a:ln>
          <a:effectLst>
            <a:softEdge rad="112500"/>
          </a:effectLst>
        </p:spPr>
      </p:pic>
    </p:spTree>
    <p:extLst>
      <p:ext uri="{BB962C8B-B14F-4D97-AF65-F5344CB8AC3E}">
        <p14:creationId xmlns:p14="http://schemas.microsoft.com/office/powerpoint/2010/main" val="24708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supremacy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uniform common market could not be achieved if EU Law is subordinate to national law of the various states.</a:t>
            </a:r>
          </a:p>
          <a:p>
            <a:pPr marL="0" indent="0">
              <a:buNone/>
            </a:pPr>
            <a:endParaRPr lang="en-US" dirty="0" smtClean="0"/>
          </a:p>
          <a:p>
            <a:r>
              <a:rPr lang="en-US" dirty="0" smtClean="0"/>
              <a:t>National courts are required to give effect to EU law</a:t>
            </a:r>
          </a:p>
          <a:p>
            <a:pPr marL="0" indent="0">
              <a:buNone/>
            </a:pPr>
            <a:endParaRPr lang="en-US" dirty="0" smtClean="0"/>
          </a:p>
          <a:p>
            <a:r>
              <a:rPr lang="en-US" dirty="0" smtClean="0"/>
              <a:t>1. </a:t>
            </a:r>
            <a:r>
              <a:rPr lang="en-US" b="1" dirty="0" err="1" smtClean="0"/>
              <a:t>Contractarian</a:t>
            </a:r>
            <a:r>
              <a:rPr lang="en-US" b="1" dirty="0" smtClean="0"/>
              <a:t> Argument: </a:t>
            </a:r>
            <a:r>
              <a:rPr lang="en-US" dirty="0" smtClean="0"/>
              <a:t>Flowed from the Accession Agreements – by transferring certain competences to the EU, Member States have limited their sovereignty. </a:t>
            </a:r>
          </a:p>
          <a:p>
            <a:pPr marL="0" indent="0">
              <a:buNone/>
            </a:pPr>
            <a:endParaRPr lang="en-US" dirty="0" smtClean="0"/>
          </a:p>
          <a:p>
            <a:r>
              <a:rPr lang="en-US" dirty="0" smtClean="0"/>
              <a:t>2. </a:t>
            </a:r>
            <a:r>
              <a:rPr lang="en-US" b="1" dirty="0" smtClean="0"/>
              <a:t>Functional Argument: </a:t>
            </a:r>
            <a:r>
              <a:rPr lang="en-US" dirty="0" smtClean="0"/>
              <a:t>Aims of integration and cooperation would not be achieved if one MS refuses to give effect to Union Law. Uniformity. </a:t>
            </a:r>
          </a:p>
          <a:p>
            <a:pPr marL="0" indent="0">
              <a:buNone/>
            </a:pPr>
            <a:endParaRPr lang="en-US" dirty="0" smtClean="0"/>
          </a:p>
          <a:p>
            <a:r>
              <a:rPr lang="en-US" b="1" dirty="0" smtClean="0"/>
              <a:t>3. Analytical Argument: </a:t>
            </a:r>
            <a:r>
              <a:rPr lang="en-US" dirty="0" smtClean="0"/>
              <a:t>In practice the direct applicability of EU Law would be meaningless if MS were permitted to nullify the effects of EU Law by national legislation</a:t>
            </a:r>
            <a:endParaRPr lang="en-US" b="1" dirty="0"/>
          </a:p>
        </p:txBody>
      </p:sp>
    </p:spTree>
    <p:extLst>
      <p:ext uri="{BB962C8B-B14F-4D97-AF65-F5344CB8AC3E}">
        <p14:creationId xmlns:p14="http://schemas.microsoft.com/office/powerpoint/2010/main" val="234944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09675"/>
          </a:xfrm>
        </p:spPr>
        <p:txBody>
          <a:bodyPr>
            <a:normAutofit fontScale="90000"/>
          </a:bodyPr>
          <a:lstStyle/>
          <a:p>
            <a:r>
              <a:rPr lang="en-US" dirty="0" smtClean="0"/>
              <a:t>Does EU Law prevail over all laws? What about constitutional rights or Human Rights? </a:t>
            </a:r>
            <a:endParaRPr lang="en-US" dirty="0"/>
          </a:p>
        </p:txBody>
      </p:sp>
      <p:sp>
        <p:nvSpPr>
          <p:cNvPr id="3" name="Content Placeholder 2"/>
          <p:cNvSpPr>
            <a:spLocks noGrp="1"/>
          </p:cNvSpPr>
          <p:nvPr>
            <p:ph idx="1"/>
          </p:nvPr>
        </p:nvSpPr>
        <p:spPr/>
        <p:txBody>
          <a:bodyPr>
            <a:normAutofit fontScale="92500"/>
          </a:bodyPr>
          <a:lstStyle/>
          <a:p>
            <a:endParaRPr lang="en-US" b="1" i="1" dirty="0" smtClean="0"/>
          </a:p>
          <a:p>
            <a:r>
              <a:rPr lang="en-US" b="1" i="1" dirty="0" err="1" smtClean="0"/>
              <a:t>Internationale</a:t>
            </a:r>
            <a:r>
              <a:rPr lang="en-US" b="1" i="1" dirty="0" smtClean="0"/>
              <a:t> </a:t>
            </a:r>
            <a:r>
              <a:rPr lang="en-US" b="1" i="1" dirty="0" err="1" smtClean="0"/>
              <a:t>Handeelgsgellschaft</a:t>
            </a:r>
            <a:r>
              <a:rPr lang="en-US" b="1" i="1" dirty="0" smtClean="0"/>
              <a:t> </a:t>
            </a:r>
            <a:r>
              <a:rPr lang="en-US" b="1" i="1" dirty="0" err="1" smtClean="0"/>
              <a:t>vs</a:t>
            </a:r>
            <a:r>
              <a:rPr lang="en-US" b="1" i="1" dirty="0" smtClean="0"/>
              <a:t> </a:t>
            </a:r>
            <a:r>
              <a:rPr lang="en-US" b="1" i="1" dirty="0" err="1" smtClean="0"/>
              <a:t>Einfuhr</a:t>
            </a:r>
            <a:r>
              <a:rPr lang="en-US" b="1" i="1" dirty="0" smtClean="0"/>
              <a:t> (1970) (C-11/70) </a:t>
            </a:r>
          </a:p>
          <a:p>
            <a:endParaRPr lang="en-US" b="1" i="1" dirty="0"/>
          </a:p>
          <a:p>
            <a:r>
              <a:rPr lang="en-US" dirty="0" smtClean="0"/>
              <a:t>Not even a constitutional provision could override the supremacy of EU Law. </a:t>
            </a:r>
          </a:p>
          <a:p>
            <a:endParaRPr lang="en-US" dirty="0"/>
          </a:p>
          <a:p>
            <a:r>
              <a:rPr lang="en-US" dirty="0" smtClean="0"/>
              <a:t>Not even a fundamental human right</a:t>
            </a:r>
          </a:p>
          <a:p>
            <a:endParaRPr lang="en-US" dirty="0"/>
          </a:p>
          <a:p>
            <a:r>
              <a:rPr lang="en-US" b="1" i="1" dirty="0" err="1" smtClean="0"/>
              <a:t>Ciola</a:t>
            </a:r>
            <a:r>
              <a:rPr lang="en-US" b="1" i="1" dirty="0" smtClean="0"/>
              <a:t> v Land Vorarlberg – 1999 – </a:t>
            </a:r>
            <a:r>
              <a:rPr lang="en-US" dirty="0" smtClean="0"/>
              <a:t>Not even administrative acts</a:t>
            </a:r>
            <a:endParaRPr lang="en-US" b="1" i="1" dirty="0"/>
          </a:p>
        </p:txBody>
      </p:sp>
    </p:spTree>
    <p:extLst>
      <p:ext uri="{BB962C8B-B14F-4D97-AF65-F5344CB8AC3E}">
        <p14:creationId xmlns:p14="http://schemas.microsoft.com/office/powerpoint/2010/main" val="157393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if the national law pre-dates the EU Law?</a:t>
            </a:r>
            <a:endParaRPr lang="en-US" dirty="0"/>
          </a:p>
        </p:txBody>
      </p:sp>
      <p:sp>
        <p:nvSpPr>
          <p:cNvPr id="3" name="Content Placeholder 2"/>
          <p:cNvSpPr>
            <a:spLocks noGrp="1"/>
          </p:cNvSpPr>
          <p:nvPr>
            <p:ph idx="1"/>
          </p:nvPr>
        </p:nvSpPr>
        <p:spPr/>
        <p:txBody>
          <a:bodyPr/>
          <a:lstStyle/>
          <a:p>
            <a:r>
              <a:rPr lang="en-US" b="1" i="1" dirty="0" err="1" smtClean="0"/>
              <a:t>Amministrazione</a:t>
            </a:r>
            <a:r>
              <a:rPr lang="en-US" b="1" i="1" dirty="0" smtClean="0"/>
              <a:t> </a:t>
            </a:r>
            <a:r>
              <a:rPr lang="en-US" b="1" i="1" dirty="0" err="1" smtClean="0"/>
              <a:t>delle</a:t>
            </a:r>
            <a:r>
              <a:rPr lang="en-US" b="1" i="1" dirty="0" smtClean="0"/>
              <a:t> </a:t>
            </a:r>
            <a:r>
              <a:rPr lang="en-US" b="1" i="1" dirty="0" err="1" smtClean="0"/>
              <a:t>Finanze</a:t>
            </a:r>
            <a:r>
              <a:rPr lang="en-US" b="1" i="1" dirty="0" smtClean="0"/>
              <a:t> </a:t>
            </a:r>
            <a:r>
              <a:rPr lang="en-US" b="1" i="1" dirty="0" err="1" smtClean="0"/>
              <a:t>dello</a:t>
            </a:r>
            <a:r>
              <a:rPr lang="en-US" b="1" i="1" dirty="0" smtClean="0"/>
              <a:t> </a:t>
            </a:r>
            <a:r>
              <a:rPr lang="en-US" b="1" i="1" dirty="0" err="1" smtClean="0"/>
              <a:t>Stato</a:t>
            </a:r>
            <a:r>
              <a:rPr lang="en-US" b="1" i="1" dirty="0" smtClean="0"/>
              <a:t> v</a:t>
            </a:r>
          </a:p>
          <a:p>
            <a:r>
              <a:rPr lang="en-US" b="1" i="1" dirty="0" smtClean="0"/>
              <a:t> </a:t>
            </a:r>
            <a:r>
              <a:rPr lang="en-US" b="1" i="1" dirty="0" err="1" smtClean="0"/>
              <a:t>Simmenthal</a:t>
            </a:r>
            <a:r>
              <a:rPr lang="en-US" b="1" i="1" dirty="0" smtClean="0"/>
              <a:t> Spa – 1978 </a:t>
            </a:r>
          </a:p>
          <a:p>
            <a:endParaRPr lang="en-US" b="1" i="1" dirty="0"/>
          </a:p>
          <a:p>
            <a:r>
              <a:rPr lang="en-US" dirty="0" smtClean="0"/>
              <a:t>Supremacy of EU Law applied irrespective of</a:t>
            </a:r>
          </a:p>
          <a:p>
            <a:pPr marL="0" indent="0">
              <a:buNone/>
            </a:pPr>
            <a:r>
              <a:rPr lang="en-US" dirty="0" smtClean="0"/>
              <a:t> whether the national law pre-dated or post- dated</a:t>
            </a:r>
          </a:p>
          <a:p>
            <a:pPr marL="0" indent="0">
              <a:buNone/>
            </a:pPr>
            <a:r>
              <a:rPr lang="en-US" dirty="0" smtClean="0"/>
              <a:t> EU Law. Even if that law was enacted prior to </a:t>
            </a:r>
          </a:p>
          <a:p>
            <a:pPr marL="0" indent="0">
              <a:buNone/>
            </a:pPr>
            <a:r>
              <a:rPr lang="en-US" dirty="0" smtClean="0"/>
              <a:t>entry into force of EU law in that MS</a:t>
            </a:r>
            <a:endParaRPr lang="en-US" dirty="0"/>
          </a:p>
        </p:txBody>
      </p:sp>
      <p:pic>
        <p:nvPicPr>
          <p:cNvPr id="4" name="Picture 3" descr="51UlBit1Y7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081" y="1557866"/>
            <a:ext cx="3044885" cy="3081867"/>
          </a:xfrm>
          <a:prstGeom prst="rect">
            <a:avLst/>
          </a:prstGeom>
        </p:spPr>
      </p:pic>
    </p:spTree>
    <p:extLst>
      <p:ext uri="{BB962C8B-B14F-4D97-AF65-F5344CB8AC3E}">
        <p14:creationId xmlns:p14="http://schemas.microsoft.com/office/powerpoint/2010/main" val="146307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Court required to nullify the national law first?  </a:t>
            </a:r>
            <a:endParaRPr lang="en-US" dirty="0"/>
          </a:p>
        </p:txBody>
      </p:sp>
      <p:sp>
        <p:nvSpPr>
          <p:cNvPr id="3" name="Content Placeholder 2"/>
          <p:cNvSpPr>
            <a:spLocks noGrp="1"/>
          </p:cNvSpPr>
          <p:nvPr>
            <p:ph idx="1"/>
          </p:nvPr>
        </p:nvSpPr>
        <p:spPr/>
        <p:txBody>
          <a:bodyPr/>
          <a:lstStyle/>
          <a:p>
            <a:r>
              <a:rPr lang="en-US" b="1" i="1" dirty="0" err="1" smtClean="0"/>
              <a:t>Simmenthal</a:t>
            </a:r>
            <a:r>
              <a:rPr lang="en-US" b="1" i="1" dirty="0" smtClean="0"/>
              <a:t> case – </a:t>
            </a:r>
            <a:r>
              <a:rPr lang="en-US" dirty="0" smtClean="0"/>
              <a:t>Not necessary to nullify the national law first </a:t>
            </a:r>
          </a:p>
          <a:p>
            <a:endParaRPr lang="en-US" b="1" i="1" dirty="0"/>
          </a:p>
          <a:p>
            <a:r>
              <a:rPr lang="en-US" dirty="0" smtClean="0"/>
              <a:t>Not requiring the national court to invalidate or annul the provision of national law but rather to refuse to apply it</a:t>
            </a:r>
          </a:p>
          <a:p>
            <a:pPr marL="0" indent="0">
              <a:buNone/>
            </a:pPr>
            <a:endParaRPr lang="en-US" dirty="0" smtClean="0"/>
          </a:p>
          <a:p>
            <a:r>
              <a:rPr lang="en-US" dirty="0" smtClean="0"/>
              <a:t>Eventually, to ensure legal certainty, an express repeal of conflicting pre-</a:t>
            </a:r>
            <a:r>
              <a:rPr lang="en-US" dirty="0" err="1" smtClean="0"/>
              <a:t>exsiting</a:t>
            </a:r>
            <a:r>
              <a:rPr lang="en-US" dirty="0" smtClean="0"/>
              <a:t> legislation may be required (</a:t>
            </a:r>
            <a:r>
              <a:rPr lang="en-US" b="1" i="1" dirty="0" smtClean="0"/>
              <a:t>Commission v. France, C-167/73)</a:t>
            </a:r>
            <a:r>
              <a:rPr lang="en-US" dirty="0" smtClean="0"/>
              <a:t> </a:t>
            </a:r>
            <a:endParaRPr lang="en-US" dirty="0"/>
          </a:p>
        </p:txBody>
      </p:sp>
    </p:spTree>
    <p:extLst>
      <p:ext uri="{BB962C8B-B14F-4D97-AF65-F5344CB8AC3E}">
        <p14:creationId xmlns:p14="http://schemas.microsoft.com/office/powerpoint/2010/main" val="31289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national judge declare the national provision as null and void? </a:t>
            </a:r>
            <a:endParaRPr lang="en-US" dirty="0"/>
          </a:p>
        </p:txBody>
      </p:sp>
      <p:sp>
        <p:nvSpPr>
          <p:cNvPr id="3" name="Content Placeholder 2"/>
          <p:cNvSpPr>
            <a:spLocks noGrp="1"/>
          </p:cNvSpPr>
          <p:nvPr>
            <p:ph idx="1"/>
          </p:nvPr>
        </p:nvSpPr>
        <p:spPr/>
        <p:txBody>
          <a:bodyPr/>
          <a:lstStyle/>
          <a:p>
            <a:r>
              <a:rPr lang="en-US" b="1" i="1" dirty="0" smtClean="0"/>
              <a:t>C-22/97, </a:t>
            </a:r>
            <a:r>
              <a:rPr lang="en-US" b="1" i="1" dirty="0" err="1" smtClean="0"/>
              <a:t>Ministero</a:t>
            </a:r>
            <a:r>
              <a:rPr lang="en-US" b="1" i="1" dirty="0" smtClean="0"/>
              <a:t> </a:t>
            </a:r>
            <a:r>
              <a:rPr lang="en-US" b="1" i="1" dirty="0" err="1" smtClean="0"/>
              <a:t>delle</a:t>
            </a:r>
            <a:r>
              <a:rPr lang="en-US" b="1" i="1" dirty="0" smtClean="0"/>
              <a:t> </a:t>
            </a:r>
            <a:r>
              <a:rPr lang="en-US" b="1" i="1" dirty="0" err="1" smtClean="0"/>
              <a:t>Finanze</a:t>
            </a:r>
            <a:r>
              <a:rPr lang="en-US" b="1" i="1" dirty="0" smtClean="0"/>
              <a:t> – </a:t>
            </a:r>
            <a:r>
              <a:rPr lang="en-US" dirty="0" smtClean="0"/>
              <a:t>No. National Judges must </a:t>
            </a:r>
            <a:r>
              <a:rPr lang="en-US" b="1" dirty="0" err="1" smtClean="0"/>
              <a:t>disapply</a:t>
            </a:r>
            <a:r>
              <a:rPr lang="en-US" b="1" dirty="0" smtClean="0"/>
              <a:t> </a:t>
            </a:r>
            <a:r>
              <a:rPr lang="en-US" dirty="0" smtClean="0"/>
              <a:t>inconsistent national provisions, whilst ensuring that any rights conferred by EU Law are enforced under the domestic procedure</a:t>
            </a:r>
          </a:p>
          <a:p>
            <a:endParaRPr lang="en-US" i="1" dirty="0"/>
          </a:p>
          <a:p>
            <a:r>
              <a:rPr lang="en-US" dirty="0" smtClean="0"/>
              <a:t>May suspend the inconsistent provisions of national law as an interim measures</a:t>
            </a:r>
            <a:endParaRPr lang="en-US" dirty="0"/>
          </a:p>
        </p:txBody>
      </p:sp>
    </p:spTree>
    <p:extLst>
      <p:ext uri="{BB962C8B-B14F-4D97-AF65-F5344CB8AC3E}">
        <p14:creationId xmlns:p14="http://schemas.microsoft.com/office/powerpoint/2010/main" val="386260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1780</Words>
  <Application>Microsoft Macintosh PowerPoint</Application>
  <PresentationFormat>Custom</PresentationFormat>
  <Paragraphs>205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European Legislation</vt:lpstr>
      <vt:lpstr>PowerPoint Presentation</vt:lpstr>
      <vt:lpstr>Supremacy of Union Law</vt:lpstr>
      <vt:lpstr>Development by CJEU</vt:lpstr>
      <vt:lpstr>Rationale for supremacy</vt:lpstr>
      <vt:lpstr>Does EU Law prevail over all laws? What about constitutional rights or Human Rights? </vt:lpstr>
      <vt:lpstr>What if the national law pre-dates the EU Law?</vt:lpstr>
      <vt:lpstr>Is the Court required to nullify the national law first?  </vt:lpstr>
      <vt:lpstr>Should the national judge declare the national provision as null and void? </vt:lpstr>
      <vt:lpstr>Is the doctrine of supremacy applicable to res judicata?</vt:lpstr>
      <vt:lpstr>What if allocation of exclusive competences is at stake?</vt:lpstr>
      <vt:lpstr>Declaration 17</vt:lpstr>
      <vt:lpstr>Role of the CJEU </vt:lpstr>
      <vt:lpstr>PowerPoint Presentation</vt:lpstr>
      <vt:lpstr>PowerPoint Presentation</vt:lpstr>
      <vt:lpstr>Art. 258 TFEU - Ineffective means of enforcement</vt:lpstr>
      <vt:lpstr>Problem solved </vt:lpstr>
      <vt:lpstr>Direct effect </vt:lpstr>
      <vt:lpstr>Van Gend en Loos v Nederlandse (C-26/62)</vt:lpstr>
      <vt:lpstr>Tests for Direct Effect</vt:lpstr>
      <vt:lpstr>Do Treaty articles have direct effect? </vt:lpstr>
      <vt:lpstr>Can an EU citizen invoke Treaty article against another citizen or undertaking</vt:lpstr>
      <vt:lpstr>Vertical effect vs Horizontal Effect </vt:lpstr>
      <vt:lpstr>Are Regulations Directly Effective?</vt:lpstr>
      <vt:lpstr>What about Directives? </vt:lpstr>
      <vt:lpstr>Van Duyn v Home Office C-41/74</vt:lpstr>
      <vt:lpstr>Sufficiently precise and unconditional Directives</vt:lpstr>
      <vt:lpstr>Are Directives enforced against private individuals?</vt:lpstr>
      <vt:lpstr>What is the definition of a ‘State’</vt:lpstr>
      <vt:lpstr>Indirect effect</vt:lpstr>
      <vt:lpstr>Principle of State Liability</vt:lpstr>
      <vt:lpstr>Conditions for liability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us different</dc:title>
  <dc:creator>Patrick Farrugia</dc:creator>
  <cp:lastModifiedBy>Chris Vella</cp:lastModifiedBy>
  <cp:revision>62</cp:revision>
  <dcterms:created xsi:type="dcterms:W3CDTF">2021-02-17T09:59:33Z</dcterms:created>
  <dcterms:modified xsi:type="dcterms:W3CDTF">2022-01-27T05:42:47Z</dcterms:modified>
</cp:coreProperties>
</file>